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8" r:id="rId6"/>
    <p:sldId id="265" r:id="rId7"/>
    <p:sldId id="259" r:id="rId8"/>
    <p:sldId id="260" r:id="rId9"/>
    <p:sldId id="261" r:id="rId10"/>
    <p:sldId id="266" r:id="rId11"/>
    <p:sldId id="267" r:id="rId12"/>
    <p:sldId id="263"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CEECEE-9892-4A0C-B22E-36E415132E6A}" v="47" dt="2025-08-26T15:53:14.633"/>
    <p1510:client id="{9BDF434B-B6DA-82D7-1AFC-79ABD42C7E91}" v="186" dt="2025-08-25T19:07:59.6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a Boyles" userId="S::kboyles@lafayette.in.gov::f126d75f-0d17-47f0-9537-ad01aadbb532" providerId="AD" clId="Web-{8FFFF077-E1AE-F02D-6A0C-A350614FD583}"/>
    <pc:docChg chg="addSld modSld">
      <pc:chgData name="Kara Boyles" userId="S::kboyles@lafayette.in.gov::f126d75f-0d17-47f0-9537-ad01aadbb532" providerId="AD" clId="Web-{8FFFF077-E1AE-F02D-6A0C-A350614FD583}" dt="2025-07-24T18:10:22.321" v="488" actId="20577"/>
      <pc:docMkLst>
        <pc:docMk/>
      </pc:docMkLst>
      <pc:sldChg chg="addSp delSp modSp">
        <pc:chgData name="Kara Boyles" userId="S::kboyles@lafayette.in.gov::f126d75f-0d17-47f0-9537-ad01aadbb532" providerId="AD" clId="Web-{8FFFF077-E1AE-F02D-6A0C-A350614FD583}" dt="2025-07-24T18:05:26.069" v="265"/>
        <pc:sldMkLst>
          <pc:docMk/>
          <pc:sldMk cId="4287905467" sldId="258"/>
        </pc:sldMkLst>
      </pc:sldChg>
      <pc:sldChg chg="modSp">
        <pc:chgData name="Kara Boyles" userId="S::kboyles@lafayette.in.gov::f126d75f-0d17-47f0-9537-ad01aadbb532" providerId="AD" clId="Web-{8FFFF077-E1AE-F02D-6A0C-A350614FD583}" dt="2025-07-24T18:08:55.414" v="402" actId="20577"/>
        <pc:sldMkLst>
          <pc:docMk/>
          <pc:sldMk cId="3382711274" sldId="259"/>
        </pc:sldMkLst>
      </pc:sldChg>
      <pc:sldChg chg="modSp">
        <pc:chgData name="Kara Boyles" userId="S::kboyles@lafayette.in.gov::f126d75f-0d17-47f0-9537-ad01aadbb532" providerId="AD" clId="Web-{8FFFF077-E1AE-F02D-6A0C-A350614FD583}" dt="2025-07-24T18:09:35.789" v="459" actId="20577"/>
        <pc:sldMkLst>
          <pc:docMk/>
          <pc:sldMk cId="418933852" sldId="260"/>
        </pc:sldMkLst>
      </pc:sldChg>
      <pc:sldChg chg="modSp new">
        <pc:chgData name="Kara Boyles" userId="S::kboyles@lafayette.in.gov::f126d75f-0d17-47f0-9537-ad01aadbb532" providerId="AD" clId="Web-{8FFFF077-E1AE-F02D-6A0C-A350614FD583}" dt="2025-07-24T18:10:22.321" v="488" actId="20577"/>
        <pc:sldMkLst>
          <pc:docMk/>
          <pc:sldMk cId="1180549081" sldId="265"/>
        </pc:sldMkLst>
      </pc:sldChg>
    </pc:docChg>
  </pc:docChgLst>
  <pc:docChgLst>
    <pc:chgData name="Kara Boyles" userId="f126d75f-0d17-47f0-9537-ad01aadbb532" providerId="ADAL" clId="{05637B81-473F-434E-97CD-88EE672ADD19}"/>
    <pc:docChg chg="undo custSel addSld delSld modSld">
      <pc:chgData name="Kara Boyles" userId="f126d75f-0d17-47f0-9537-ad01aadbb532" providerId="ADAL" clId="{05637B81-473F-434E-97CD-88EE672ADD19}" dt="2025-07-24T18:59:23.779" v="1122" actId="478"/>
      <pc:docMkLst>
        <pc:docMk/>
      </pc:docMkLst>
      <pc:sldChg chg="modSp mod">
        <pc:chgData name="Kara Boyles" userId="f126d75f-0d17-47f0-9537-ad01aadbb532" providerId="ADAL" clId="{05637B81-473F-434E-97CD-88EE672ADD19}" dt="2025-07-24T18:58:21.348" v="996" actId="27636"/>
        <pc:sldMkLst>
          <pc:docMk/>
          <pc:sldMk cId="4287905467" sldId="258"/>
        </pc:sldMkLst>
      </pc:sldChg>
      <pc:sldChg chg="modSp mod">
        <pc:chgData name="Kara Boyles" userId="f126d75f-0d17-47f0-9537-ad01aadbb532" providerId="ADAL" clId="{05637B81-473F-434E-97CD-88EE672ADD19}" dt="2025-07-24T18:13:05.710" v="165" actId="20577"/>
        <pc:sldMkLst>
          <pc:docMk/>
          <pc:sldMk cId="418933852" sldId="260"/>
        </pc:sldMkLst>
      </pc:sldChg>
      <pc:sldChg chg="modSp mod">
        <pc:chgData name="Kara Boyles" userId="f126d75f-0d17-47f0-9537-ad01aadbb532" providerId="ADAL" clId="{05637B81-473F-434E-97CD-88EE672ADD19}" dt="2025-07-24T18:14:11.614" v="330" actId="20577"/>
        <pc:sldMkLst>
          <pc:docMk/>
          <pc:sldMk cId="2685002356" sldId="261"/>
        </pc:sldMkLst>
      </pc:sldChg>
      <pc:sldChg chg="del">
        <pc:chgData name="Kara Boyles" userId="f126d75f-0d17-47f0-9537-ad01aadbb532" providerId="ADAL" clId="{05637B81-473F-434E-97CD-88EE672ADD19}" dt="2025-07-24T18:57:27.803" v="931" actId="2696"/>
        <pc:sldMkLst>
          <pc:docMk/>
          <pc:sldMk cId="4138649871" sldId="262"/>
        </pc:sldMkLst>
      </pc:sldChg>
      <pc:sldChg chg="addSp delSp modSp mod">
        <pc:chgData name="Kara Boyles" userId="f126d75f-0d17-47f0-9537-ad01aadbb532" providerId="ADAL" clId="{05637B81-473F-434E-97CD-88EE672ADD19}" dt="2025-07-24T18:59:23.779" v="1122" actId="478"/>
        <pc:sldMkLst>
          <pc:docMk/>
          <pc:sldMk cId="2630642732" sldId="263"/>
        </pc:sldMkLst>
      </pc:sldChg>
      <pc:sldChg chg="modSp mod">
        <pc:chgData name="Kara Boyles" userId="f126d75f-0d17-47f0-9537-ad01aadbb532" providerId="ADAL" clId="{05637B81-473F-434E-97CD-88EE672ADD19}" dt="2025-07-24T18:58:06.370" v="991" actId="20577"/>
        <pc:sldMkLst>
          <pc:docMk/>
          <pc:sldMk cId="2674074456" sldId="264"/>
        </pc:sldMkLst>
      </pc:sldChg>
      <pc:sldChg chg="addSp delSp modSp mod setBg">
        <pc:chgData name="Kara Boyles" userId="f126d75f-0d17-47f0-9537-ad01aadbb532" providerId="ADAL" clId="{05637B81-473F-434E-97CD-88EE672ADD19}" dt="2025-07-24T18:11:18.392" v="3" actId="26606"/>
        <pc:sldMkLst>
          <pc:docMk/>
          <pc:sldMk cId="1180549081" sldId="265"/>
        </pc:sldMkLst>
      </pc:sldChg>
      <pc:sldChg chg="modSp add mod">
        <pc:chgData name="Kara Boyles" userId="f126d75f-0d17-47f0-9537-ad01aadbb532" providerId="ADAL" clId="{05637B81-473F-434E-97CD-88EE672ADD19}" dt="2025-07-24T18:55:03.836" v="618" actId="20577"/>
        <pc:sldMkLst>
          <pc:docMk/>
          <pc:sldMk cId="3562456134" sldId="266"/>
        </pc:sldMkLst>
      </pc:sldChg>
      <pc:sldChg chg="modSp add mod">
        <pc:chgData name="Kara Boyles" userId="f126d75f-0d17-47f0-9537-ad01aadbb532" providerId="ADAL" clId="{05637B81-473F-434E-97CD-88EE672ADD19}" dt="2025-07-24T18:57:16.124" v="929" actId="20577"/>
        <pc:sldMkLst>
          <pc:docMk/>
          <pc:sldMk cId="3204847523" sldId="267"/>
        </pc:sldMkLst>
      </pc:sldChg>
      <pc:sldChg chg="add del">
        <pc:chgData name="Kara Boyles" userId="f126d75f-0d17-47f0-9537-ad01aadbb532" providerId="ADAL" clId="{05637B81-473F-434E-97CD-88EE672ADD19}" dt="2025-07-24T18:57:29.616" v="932" actId="2696"/>
        <pc:sldMkLst>
          <pc:docMk/>
          <pc:sldMk cId="906012837" sldId="268"/>
        </pc:sldMkLst>
      </pc:sldChg>
    </pc:docChg>
  </pc:docChgLst>
  <pc:docChgLst>
    <pc:chgData name="Kara Boyles" userId="S::kboyles@lafayette.in.gov::f126d75f-0d17-47f0-9537-ad01aadbb532" providerId="AD" clId="Web-{80D150D2-E9A8-1F3C-B7B5-9A70438A53A2}"/>
    <pc:docChg chg="modSld">
      <pc:chgData name="Kara Boyles" userId="S::kboyles@lafayette.in.gov::f126d75f-0d17-47f0-9537-ad01aadbb532" providerId="AD" clId="Web-{80D150D2-E9A8-1F3C-B7B5-9A70438A53A2}" dt="2025-07-30T15:28:21.882" v="194" actId="20577"/>
      <pc:docMkLst>
        <pc:docMk/>
      </pc:docMkLst>
      <pc:sldChg chg="modSp">
        <pc:chgData name="Kara Boyles" userId="S::kboyles@lafayette.in.gov::f126d75f-0d17-47f0-9537-ad01aadbb532" providerId="AD" clId="Web-{80D150D2-E9A8-1F3C-B7B5-9A70438A53A2}" dt="2025-07-30T15:20:58.208" v="18" actId="20577"/>
        <pc:sldMkLst>
          <pc:docMk/>
          <pc:sldMk cId="3382711274" sldId="259"/>
        </pc:sldMkLst>
        <pc:spChg chg="mod">
          <ac:chgData name="Kara Boyles" userId="S::kboyles@lafayette.in.gov::f126d75f-0d17-47f0-9537-ad01aadbb532" providerId="AD" clId="Web-{80D150D2-E9A8-1F3C-B7B5-9A70438A53A2}" dt="2025-07-30T15:20:58.208" v="18" actId="20577"/>
          <ac:spMkLst>
            <pc:docMk/>
            <pc:sldMk cId="3382711274" sldId="259"/>
            <ac:spMk id="3" creationId="{92EFF5B1-C833-8E2D-ACAF-25765E447DE3}"/>
          </ac:spMkLst>
        </pc:spChg>
      </pc:sldChg>
      <pc:sldChg chg="modSp">
        <pc:chgData name="Kara Boyles" userId="S::kboyles@lafayette.in.gov::f126d75f-0d17-47f0-9537-ad01aadbb532" providerId="AD" clId="Web-{80D150D2-E9A8-1F3C-B7B5-9A70438A53A2}" dt="2025-07-30T15:21:24.270" v="50" actId="20577"/>
        <pc:sldMkLst>
          <pc:docMk/>
          <pc:sldMk cId="418933852" sldId="260"/>
        </pc:sldMkLst>
        <pc:spChg chg="mod">
          <ac:chgData name="Kara Boyles" userId="S::kboyles@lafayette.in.gov::f126d75f-0d17-47f0-9537-ad01aadbb532" providerId="AD" clId="Web-{80D150D2-E9A8-1F3C-B7B5-9A70438A53A2}" dt="2025-07-30T15:21:24.270" v="50" actId="20577"/>
          <ac:spMkLst>
            <pc:docMk/>
            <pc:sldMk cId="418933852" sldId="260"/>
            <ac:spMk id="3" creationId="{F42C1268-5A7C-26C4-CE34-9B660F2FEE57}"/>
          </ac:spMkLst>
        </pc:spChg>
      </pc:sldChg>
      <pc:sldChg chg="modSp">
        <pc:chgData name="Kara Boyles" userId="S::kboyles@lafayette.in.gov::f126d75f-0d17-47f0-9537-ad01aadbb532" providerId="AD" clId="Web-{80D150D2-E9A8-1F3C-B7B5-9A70438A53A2}" dt="2025-07-30T15:24:01.850" v="117" actId="20577"/>
        <pc:sldMkLst>
          <pc:docMk/>
          <pc:sldMk cId="2685002356" sldId="261"/>
        </pc:sldMkLst>
        <pc:spChg chg="mod">
          <ac:chgData name="Kara Boyles" userId="S::kboyles@lafayette.in.gov::f126d75f-0d17-47f0-9537-ad01aadbb532" providerId="AD" clId="Web-{80D150D2-E9A8-1F3C-B7B5-9A70438A53A2}" dt="2025-07-30T15:24:01.850" v="117" actId="20577"/>
          <ac:spMkLst>
            <pc:docMk/>
            <pc:sldMk cId="2685002356" sldId="261"/>
            <ac:spMk id="18" creationId="{5F3B457A-AE96-F5CF-504A-02535C420644}"/>
          </ac:spMkLst>
        </pc:spChg>
      </pc:sldChg>
      <pc:sldChg chg="modSp">
        <pc:chgData name="Kara Boyles" userId="S::kboyles@lafayette.in.gov::f126d75f-0d17-47f0-9537-ad01aadbb532" providerId="AD" clId="Web-{80D150D2-E9A8-1F3C-B7B5-9A70438A53A2}" dt="2025-07-30T15:28:21.882" v="194" actId="20577"/>
        <pc:sldMkLst>
          <pc:docMk/>
          <pc:sldMk cId="2630642732" sldId="263"/>
        </pc:sldMkLst>
        <pc:spChg chg="mod">
          <ac:chgData name="Kara Boyles" userId="S::kboyles@lafayette.in.gov::f126d75f-0d17-47f0-9537-ad01aadbb532" providerId="AD" clId="Web-{80D150D2-E9A8-1F3C-B7B5-9A70438A53A2}" dt="2025-07-30T15:28:21.882" v="194" actId="20577"/>
          <ac:spMkLst>
            <pc:docMk/>
            <pc:sldMk cId="2630642732" sldId="263"/>
            <ac:spMk id="2" creationId="{554D52D8-AB77-8E89-02B6-8BA02116F036}"/>
          </ac:spMkLst>
        </pc:spChg>
      </pc:sldChg>
    </pc:docChg>
  </pc:docChgLst>
  <pc:docChgLst>
    <pc:chgData name="Kara Boyles" userId="S::kboyles@lafayette.in.gov::f126d75f-0d17-47f0-9537-ad01aadbb532" providerId="AD" clId="Web-{0DA0B8C8-EE81-2F1F-43F8-8DD3C968F452}"/>
    <pc:docChg chg="addSld modSld">
      <pc:chgData name="Kara Boyles" userId="S::kboyles@lafayette.in.gov::f126d75f-0d17-47f0-9537-ad01aadbb532" providerId="AD" clId="Web-{0DA0B8C8-EE81-2F1F-43F8-8DD3C968F452}" dt="2025-07-03T20:18:03.823" v="583"/>
      <pc:docMkLst>
        <pc:docMk/>
      </pc:docMkLst>
      <pc:sldChg chg="addSp modSp mod setBg">
        <pc:chgData name="Kara Boyles" userId="S::kboyles@lafayette.in.gov::f126d75f-0d17-47f0-9537-ad01aadbb532" providerId="AD" clId="Web-{0DA0B8C8-EE81-2F1F-43F8-8DD3C968F452}" dt="2025-07-03T20:11:52.275" v="556"/>
        <pc:sldMkLst>
          <pc:docMk/>
          <pc:sldMk cId="109857222" sldId="256"/>
        </pc:sldMkLst>
      </pc:sldChg>
      <pc:sldChg chg="addSp delSp modSp new mod setBg setClrOvrMap">
        <pc:chgData name="Kara Boyles" userId="S::kboyles@lafayette.in.gov::f126d75f-0d17-47f0-9537-ad01aadbb532" providerId="AD" clId="Web-{0DA0B8C8-EE81-2F1F-43F8-8DD3C968F452}" dt="2025-07-03T20:17:32.432" v="574"/>
        <pc:sldMkLst>
          <pc:docMk/>
          <pc:sldMk cId="3480313633" sldId="257"/>
        </pc:sldMkLst>
      </pc:sldChg>
      <pc:sldChg chg="addSp modSp new mod setBg">
        <pc:chgData name="Kara Boyles" userId="S::kboyles@lafayette.in.gov::f126d75f-0d17-47f0-9537-ad01aadbb532" providerId="AD" clId="Web-{0DA0B8C8-EE81-2F1F-43F8-8DD3C968F452}" dt="2025-07-03T20:13:35.885" v="560"/>
        <pc:sldMkLst>
          <pc:docMk/>
          <pc:sldMk cId="4287905467" sldId="258"/>
        </pc:sldMkLst>
      </pc:sldChg>
      <pc:sldChg chg="addSp modSp new mod setBg">
        <pc:chgData name="Kara Boyles" userId="S::kboyles@lafayette.in.gov::f126d75f-0d17-47f0-9537-ad01aadbb532" providerId="AD" clId="Web-{0DA0B8C8-EE81-2F1F-43F8-8DD3C968F452}" dt="2025-07-03T20:13:47.041" v="561"/>
        <pc:sldMkLst>
          <pc:docMk/>
          <pc:sldMk cId="3382711274" sldId="259"/>
        </pc:sldMkLst>
      </pc:sldChg>
      <pc:sldChg chg="addSp modSp new mod setBg">
        <pc:chgData name="Kara Boyles" userId="S::kboyles@lafayette.in.gov::f126d75f-0d17-47f0-9537-ad01aadbb532" providerId="AD" clId="Web-{0DA0B8C8-EE81-2F1F-43F8-8DD3C968F452}" dt="2025-07-03T20:14:02.729" v="562"/>
        <pc:sldMkLst>
          <pc:docMk/>
          <pc:sldMk cId="418933852" sldId="260"/>
        </pc:sldMkLst>
      </pc:sldChg>
      <pc:sldChg chg="addSp delSp modSp new mod setBg">
        <pc:chgData name="Kara Boyles" userId="S::kboyles@lafayette.in.gov::f126d75f-0d17-47f0-9537-ad01aadbb532" providerId="AD" clId="Web-{0DA0B8C8-EE81-2F1F-43F8-8DD3C968F452}" dt="2025-07-03T20:17:10.979" v="573"/>
        <pc:sldMkLst>
          <pc:docMk/>
          <pc:sldMk cId="2685002356" sldId="261"/>
        </pc:sldMkLst>
      </pc:sldChg>
      <pc:sldChg chg="addSp delSp modSp new mod setBg">
        <pc:chgData name="Kara Boyles" userId="S::kboyles@lafayette.in.gov::f126d75f-0d17-47f0-9537-ad01aadbb532" providerId="AD" clId="Web-{0DA0B8C8-EE81-2F1F-43F8-8DD3C968F452}" dt="2025-07-03T20:16:16.744" v="568"/>
        <pc:sldMkLst>
          <pc:docMk/>
          <pc:sldMk cId="4138649871" sldId="262"/>
        </pc:sldMkLst>
      </pc:sldChg>
      <pc:sldChg chg="addSp delSp modSp new mod setBg">
        <pc:chgData name="Kara Boyles" userId="S::kboyles@lafayette.in.gov::f126d75f-0d17-47f0-9537-ad01aadbb532" providerId="AD" clId="Web-{0DA0B8C8-EE81-2F1F-43F8-8DD3C968F452}" dt="2025-07-03T20:16:33.198" v="570"/>
        <pc:sldMkLst>
          <pc:docMk/>
          <pc:sldMk cId="2630642732" sldId="263"/>
        </pc:sldMkLst>
      </pc:sldChg>
      <pc:sldChg chg="addSp delSp modSp new mod setBg setClrOvrMap">
        <pc:chgData name="Kara Boyles" userId="S::kboyles@lafayette.in.gov::f126d75f-0d17-47f0-9537-ad01aadbb532" providerId="AD" clId="Web-{0DA0B8C8-EE81-2F1F-43F8-8DD3C968F452}" dt="2025-07-03T20:18:03.823" v="583"/>
        <pc:sldMkLst>
          <pc:docMk/>
          <pc:sldMk cId="2674074456" sldId="264"/>
        </pc:sldMkLst>
      </pc:sldChg>
    </pc:docChg>
  </pc:docChgLst>
  <pc:docChgLst>
    <pc:chgData name="Kara Boyles" userId="f126d75f-0d17-47f0-9537-ad01aadbb532" providerId="ADAL" clId="{53CEECEE-9892-4A0C-B22E-36E415132E6A}"/>
    <pc:docChg chg="undo custSel addSld delSld modSld">
      <pc:chgData name="Kara Boyles" userId="f126d75f-0d17-47f0-9537-ad01aadbb532" providerId="ADAL" clId="{53CEECEE-9892-4A0C-B22E-36E415132E6A}" dt="2025-08-26T15:54:44.139" v="227" actId="20577"/>
      <pc:docMkLst>
        <pc:docMk/>
      </pc:docMkLst>
      <pc:sldChg chg="modSp mod">
        <pc:chgData name="Kara Boyles" userId="f126d75f-0d17-47f0-9537-ad01aadbb532" providerId="ADAL" clId="{53CEECEE-9892-4A0C-B22E-36E415132E6A}" dt="2025-08-25T19:08:18.998" v="11" actId="20577"/>
        <pc:sldMkLst>
          <pc:docMk/>
          <pc:sldMk cId="109857222" sldId="256"/>
        </pc:sldMkLst>
        <pc:spChg chg="mod">
          <ac:chgData name="Kara Boyles" userId="f126d75f-0d17-47f0-9537-ad01aadbb532" providerId="ADAL" clId="{53CEECEE-9892-4A0C-B22E-36E415132E6A}" dt="2025-08-25T19:08:18.998" v="11" actId="20577"/>
          <ac:spMkLst>
            <pc:docMk/>
            <pc:sldMk cId="109857222" sldId="256"/>
            <ac:spMk id="3" creationId="{00000000-0000-0000-0000-000000000000}"/>
          </ac:spMkLst>
        </pc:spChg>
      </pc:sldChg>
      <pc:sldChg chg="modSp mod">
        <pc:chgData name="Kara Boyles" userId="f126d75f-0d17-47f0-9537-ad01aadbb532" providerId="ADAL" clId="{53CEECEE-9892-4A0C-B22E-36E415132E6A}" dt="2025-08-26T15:22:15.716" v="76" actId="14100"/>
        <pc:sldMkLst>
          <pc:docMk/>
          <pc:sldMk cId="4287905467" sldId="258"/>
        </pc:sldMkLst>
        <pc:spChg chg="mod">
          <ac:chgData name="Kara Boyles" userId="f126d75f-0d17-47f0-9537-ad01aadbb532" providerId="ADAL" clId="{53CEECEE-9892-4A0C-B22E-36E415132E6A}" dt="2025-08-26T15:22:15.716" v="76" actId="14100"/>
          <ac:spMkLst>
            <pc:docMk/>
            <pc:sldMk cId="4287905467" sldId="258"/>
            <ac:spMk id="2" creationId="{4CAA672D-57F0-E281-5A12-A72E7211CA66}"/>
          </ac:spMkLst>
        </pc:spChg>
      </pc:sldChg>
      <pc:sldChg chg="addSp delSp modSp mod delDesignElem chgLayout">
        <pc:chgData name="Kara Boyles" userId="f126d75f-0d17-47f0-9537-ad01aadbb532" providerId="ADAL" clId="{53CEECEE-9892-4A0C-B22E-36E415132E6A}" dt="2025-08-26T15:22:23.217" v="77" actId="113"/>
        <pc:sldMkLst>
          <pc:docMk/>
          <pc:sldMk cId="3382711274" sldId="259"/>
        </pc:sldMkLst>
        <pc:spChg chg="mod ord">
          <ac:chgData name="Kara Boyles" userId="f126d75f-0d17-47f0-9537-ad01aadbb532" providerId="ADAL" clId="{53CEECEE-9892-4A0C-B22E-36E415132E6A}" dt="2025-08-26T15:22:23.217" v="77" actId="113"/>
          <ac:spMkLst>
            <pc:docMk/>
            <pc:sldMk cId="3382711274" sldId="259"/>
            <ac:spMk id="2" creationId="{E1B7A724-59D4-4167-4A71-F62CDA5C605B}"/>
          </ac:spMkLst>
        </pc:spChg>
        <pc:spChg chg="mod ord">
          <ac:chgData name="Kara Boyles" userId="f126d75f-0d17-47f0-9537-ad01aadbb532" providerId="ADAL" clId="{53CEECEE-9892-4A0C-B22E-36E415132E6A}" dt="2025-08-26T15:21:06.669" v="73" actId="20577"/>
          <ac:spMkLst>
            <pc:docMk/>
            <pc:sldMk cId="3382711274" sldId="259"/>
            <ac:spMk id="3" creationId="{92EFF5B1-C833-8E2D-ACAF-25765E447DE3}"/>
          </ac:spMkLst>
        </pc:spChg>
        <pc:spChg chg="add">
          <ac:chgData name="Kara Boyles" userId="f126d75f-0d17-47f0-9537-ad01aadbb532" providerId="ADAL" clId="{53CEECEE-9892-4A0C-B22E-36E415132E6A}" dt="2025-08-26T15:17:27.675" v="41" actId="26606"/>
          <ac:spMkLst>
            <pc:docMk/>
            <pc:sldMk cId="3382711274" sldId="259"/>
            <ac:spMk id="5" creationId="{907EF6B7-1338-4443-8C46-6A318D952DFD}"/>
          </ac:spMkLst>
        </pc:spChg>
        <pc:spChg chg="add">
          <ac:chgData name="Kara Boyles" userId="f126d75f-0d17-47f0-9537-ad01aadbb532" providerId="ADAL" clId="{53CEECEE-9892-4A0C-B22E-36E415132E6A}" dt="2025-08-26T15:17:27.675" v="41" actId="26606"/>
          <ac:spMkLst>
            <pc:docMk/>
            <pc:sldMk cId="3382711274" sldId="259"/>
            <ac:spMk id="6" creationId="{DAAE4CDD-124C-4DCF-9584-B6033B545DD5}"/>
          </ac:spMkLst>
        </pc:spChg>
        <pc:spChg chg="add">
          <ac:chgData name="Kara Boyles" userId="f126d75f-0d17-47f0-9537-ad01aadbb532" providerId="ADAL" clId="{53CEECEE-9892-4A0C-B22E-36E415132E6A}" dt="2025-08-26T15:17:27.675" v="41" actId="26606"/>
          <ac:spMkLst>
            <pc:docMk/>
            <pc:sldMk cId="3382711274" sldId="259"/>
            <ac:spMk id="7" creationId="{081E4A58-353D-44AE-B2FC-2A74E2E400F7}"/>
          </ac:spMkLst>
        </pc:spChg>
        <pc:spChg chg="del">
          <ac:chgData name="Kara Boyles" userId="f126d75f-0d17-47f0-9537-ad01aadbb532" providerId="ADAL" clId="{53CEECEE-9892-4A0C-B22E-36E415132E6A}" dt="2025-08-25T19:09:47.569" v="16" actId="700"/>
          <ac:spMkLst>
            <pc:docMk/>
            <pc:sldMk cId="3382711274" sldId="259"/>
            <ac:spMk id="8" creationId="{907EF6B7-1338-4443-8C46-6A318D952DFD}"/>
          </ac:spMkLst>
        </pc:spChg>
        <pc:spChg chg="del">
          <ac:chgData name="Kara Boyles" userId="f126d75f-0d17-47f0-9537-ad01aadbb532" providerId="ADAL" clId="{53CEECEE-9892-4A0C-B22E-36E415132E6A}" dt="2025-08-25T19:09:47.569" v="16" actId="700"/>
          <ac:spMkLst>
            <pc:docMk/>
            <pc:sldMk cId="3382711274" sldId="259"/>
            <ac:spMk id="10" creationId="{DAAE4CDD-124C-4DCF-9584-B6033B545DD5}"/>
          </ac:spMkLst>
        </pc:spChg>
        <pc:spChg chg="del">
          <ac:chgData name="Kara Boyles" userId="f126d75f-0d17-47f0-9537-ad01aadbb532" providerId="ADAL" clId="{53CEECEE-9892-4A0C-B22E-36E415132E6A}" dt="2025-08-25T19:09:47.569" v="16" actId="700"/>
          <ac:spMkLst>
            <pc:docMk/>
            <pc:sldMk cId="3382711274" sldId="259"/>
            <ac:spMk id="12" creationId="{081E4A58-353D-44AE-B2FC-2A74E2E400F7}"/>
          </ac:spMkLst>
        </pc:spChg>
      </pc:sldChg>
      <pc:sldChg chg="modSp mod">
        <pc:chgData name="Kara Boyles" userId="f126d75f-0d17-47f0-9537-ad01aadbb532" providerId="ADAL" clId="{53CEECEE-9892-4A0C-B22E-36E415132E6A}" dt="2025-08-26T15:25:56.655" v="95" actId="14100"/>
        <pc:sldMkLst>
          <pc:docMk/>
          <pc:sldMk cId="418933852" sldId="260"/>
        </pc:sldMkLst>
        <pc:spChg chg="mod">
          <ac:chgData name="Kara Boyles" userId="f126d75f-0d17-47f0-9537-ad01aadbb532" providerId="ADAL" clId="{53CEECEE-9892-4A0C-B22E-36E415132E6A}" dt="2025-08-26T15:22:41.316" v="81" actId="207"/>
          <ac:spMkLst>
            <pc:docMk/>
            <pc:sldMk cId="418933852" sldId="260"/>
            <ac:spMk id="2" creationId="{958C359A-B544-F92C-3EFB-B8B668A478FF}"/>
          </ac:spMkLst>
        </pc:spChg>
        <pc:spChg chg="mod">
          <ac:chgData name="Kara Boyles" userId="f126d75f-0d17-47f0-9537-ad01aadbb532" providerId="ADAL" clId="{53CEECEE-9892-4A0C-B22E-36E415132E6A}" dt="2025-08-26T15:25:56.655" v="95" actId="14100"/>
          <ac:spMkLst>
            <pc:docMk/>
            <pc:sldMk cId="418933852" sldId="260"/>
            <ac:spMk id="3" creationId="{F42C1268-5A7C-26C4-CE34-9B660F2FEE57}"/>
          </ac:spMkLst>
        </pc:spChg>
      </pc:sldChg>
      <pc:sldChg chg="modSp mod">
        <pc:chgData name="Kara Boyles" userId="f126d75f-0d17-47f0-9537-ad01aadbb532" providerId="ADAL" clId="{53CEECEE-9892-4A0C-B22E-36E415132E6A}" dt="2025-08-26T15:50:42.334" v="111" actId="20577"/>
        <pc:sldMkLst>
          <pc:docMk/>
          <pc:sldMk cId="2685002356" sldId="261"/>
        </pc:sldMkLst>
        <pc:spChg chg="mod">
          <ac:chgData name="Kara Boyles" userId="f126d75f-0d17-47f0-9537-ad01aadbb532" providerId="ADAL" clId="{53CEECEE-9892-4A0C-B22E-36E415132E6A}" dt="2025-08-26T15:26:50.551" v="101" actId="27636"/>
          <ac:spMkLst>
            <pc:docMk/>
            <pc:sldMk cId="2685002356" sldId="261"/>
            <ac:spMk id="2" creationId="{5BD681B4-1937-A91A-DD67-0E689F40E287}"/>
          </ac:spMkLst>
        </pc:spChg>
        <pc:spChg chg="mod">
          <ac:chgData name="Kara Boyles" userId="f126d75f-0d17-47f0-9537-ad01aadbb532" providerId="ADAL" clId="{53CEECEE-9892-4A0C-B22E-36E415132E6A}" dt="2025-08-26T15:50:42.334" v="111" actId="20577"/>
          <ac:spMkLst>
            <pc:docMk/>
            <pc:sldMk cId="2685002356" sldId="261"/>
            <ac:spMk id="18" creationId="{5F3B457A-AE96-F5CF-504A-02535C420644}"/>
          </ac:spMkLst>
        </pc:spChg>
      </pc:sldChg>
      <pc:sldChg chg="modSp mod">
        <pc:chgData name="Kara Boyles" userId="f126d75f-0d17-47f0-9537-ad01aadbb532" providerId="ADAL" clId="{53CEECEE-9892-4A0C-B22E-36E415132E6A}" dt="2025-08-26T15:54:28.419" v="218" actId="20577"/>
        <pc:sldMkLst>
          <pc:docMk/>
          <pc:sldMk cId="2630642732" sldId="263"/>
        </pc:sldMkLst>
        <pc:spChg chg="mod">
          <ac:chgData name="Kara Boyles" userId="f126d75f-0d17-47f0-9537-ad01aadbb532" providerId="ADAL" clId="{53CEECEE-9892-4A0C-B22E-36E415132E6A}" dt="2025-08-26T15:54:28.419" v="218" actId="20577"/>
          <ac:spMkLst>
            <pc:docMk/>
            <pc:sldMk cId="2630642732" sldId="263"/>
            <ac:spMk id="2" creationId="{554D52D8-AB77-8E89-02B6-8BA02116F036}"/>
          </ac:spMkLst>
        </pc:spChg>
      </pc:sldChg>
      <pc:sldChg chg="modSp mod">
        <pc:chgData name="Kara Boyles" userId="f126d75f-0d17-47f0-9537-ad01aadbb532" providerId="ADAL" clId="{53CEECEE-9892-4A0C-B22E-36E415132E6A}" dt="2025-08-26T15:54:44.139" v="227" actId="20577"/>
        <pc:sldMkLst>
          <pc:docMk/>
          <pc:sldMk cId="2674074456" sldId="264"/>
        </pc:sldMkLst>
        <pc:spChg chg="mod">
          <ac:chgData name="Kara Boyles" userId="f126d75f-0d17-47f0-9537-ad01aadbb532" providerId="ADAL" clId="{53CEECEE-9892-4A0C-B22E-36E415132E6A}" dt="2025-08-26T15:54:44.139" v="227" actId="20577"/>
          <ac:spMkLst>
            <pc:docMk/>
            <pc:sldMk cId="2674074456" sldId="264"/>
            <ac:spMk id="2" creationId="{BB2B468C-86E2-05E0-6FB7-81D4D5FA8889}"/>
          </ac:spMkLst>
        </pc:spChg>
      </pc:sldChg>
      <pc:sldChg chg="modSp">
        <pc:chgData name="Kara Boyles" userId="f126d75f-0d17-47f0-9537-ad01aadbb532" providerId="ADAL" clId="{53CEECEE-9892-4A0C-B22E-36E415132E6A}" dt="2025-08-26T15:16:14.510" v="36"/>
        <pc:sldMkLst>
          <pc:docMk/>
          <pc:sldMk cId="1180549081" sldId="265"/>
        </pc:sldMkLst>
        <pc:graphicFrameChg chg="mod">
          <ac:chgData name="Kara Boyles" userId="f126d75f-0d17-47f0-9537-ad01aadbb532" providerId="ADAL" clId="{53CEECEE-9892-4A0C-B22E-36E415132E6A}" dt="2025-08-26T15:16:14.510" v="36"/>
          <ac:graphicFrameMkLst>
            <pc:docMk/>
            <pc:sldMk cId="1180549081" sldId="265"/>
            <ac:graphicFrameMk id="5" creationId="{ADA5BB38-2B9F-1063-9921-8EC67989D618}"/>
          </ac:graphicFrameMkLst>
        </pc:graphicFrameChg>
      </pc:sldChg>
      <pc:sldChg chg="modSp mod">
        <pc:chgData name="Kara Boyles" userId="f126d75f-0d17-47f0-9537-ad01aadbb532" providerId="ADAL" clId="{53CEECEE-9892-4A0C-B22E-36E415132E6A}" dt="2025-08-26T15:52:00.076" v="119" actId="20577"/>
        <pc:sldMkLst>
          <pc:docMk/>
          <pc:sldMk cId="3562456134" sldId="266"/>
        </pc:sldMkLst>
        <pc:spChg chg="mod">
          <ac:chgData name="Kara Boyles" userId="f126d75f-0d17-47f0-9537-ad01aadbb532" providerId="ADAL" clId="{53CEECEE-9892-4A0C-B22E-36E415132E6A}" dt="2025-08-26T15:51:34.286" v="113" actId="27636"/>
          <ac:spMkLst>
            <pc:docMk/>
            <pc:sldMk cId="3562456134" sldId="266"/>
            <ac:spMk id="2" creationId="{A0B06D9A-B8C1-1BC3-0CE6-D03210DE4FD5}"/>
          </ac:spMkLst>
        </pc:spChg>
        <pc:spChg chg="mod">
          <ac:chgData name="Kara Boyles" userId="f126d75f-0d17-47f0-9537-ad01aadbb532" providerId="ADAL" clId="{53CEECEE-9892-4A0C-B22E-36E415132E6A}" dt="2025-08-26T15:52:00.076" v="119" actId="20577"/>
          <ac:spMkLst>
            <pc:docMk/>
            <pc:sldMk cId="3562456134" sldId="266"/>
            <ac:spMk id="18" creationId="{1C6AE82E-1A9C-BE52-7492-FF497DA0C2F0}"/>
          </ac:spMkLst>
        </pc:spChg>
      </pc:sldChg>
      <pc:sldChg chg="modSp mod">
        <pc:chgData name="Kara Boyles" userId="f126d75f-0d17-47f0-9537-ad01aadbb532" providerId="ADAL" clId="{53CEECEE-9892-4A0C-B22E-36E415132E6A}" dt="2025-08-26T15:53:43.395" v="136" actId="27636"/>
        <pc:sldMkLst>
          <pc:docMk/>
          <pc:sldMk cId="3204847523" sldId="267"/>
        </pc:sldMkLst>
        <pc:spChg chg="mod">
          <ac:chgData name="Kara Boyles" userId="f126d75f-0d17-47f0-9537-ad01aadbb532" providerId="ADAL" clId="{53CEECEE-9892-4A0C-B22E-36E415132E6A}" dt="2025-08-26T15:53:01.185" v="122"/>
          <ac:spMkLst>
            <pc:docMk/>
            <pc:sldMk cId="3204847523" sldId="267"/>
            <ac:spMk id="2" creationId="{F9E60FD7-478F-7297-7F36-41991D56A9EA}"/>
          </ac:spMkLst>
        </pc:spChg>
        <pc:spChg chg="mod">
          <ac:chgData name="Kara Boyles" userId="f126d75f-0d17-47f0-9537-ad01aadbb532" providerId="ADAL" clId="{53CEECEE-9892-4A0C-B22E-36E415132E6A}" dt="2025-08-26T15:53:43.395" v="136" actId="27636"/>
          <ac:spMkLst>
            <pc:docMk/>
            <pc:sldMk cId="3204847523" sldId="267"/>
            <ac:spMk id="18" creationId="{A497241E-7F4F-1002-F92F-EDFDDC0430CC}"/>
          </ac:spMkLst>
        </pc:spChg>
      </pc:sldChg>
      <pc:sldChg chg="modSp add del mod">
        <pc:chgData name="Kara Boyles" userId="f126d75f-0d17-47f0-9537-ad01aadbb532" providerId="ADAL" clId="{53CEECEE-9892-4A0C-B22E-36E415132E6A}" dt="2025-08-26T15:20:24.738" v="63" actId="2696"/>
        <pc:sldMkLst>
          <pc:docMk/>
          <pc:sldMk cId="1536156411" sldId="268"/>
        </pc:sldMkLst>
        <pc:spChg chg="mod">
          <ac:chgData name="Kara Boyles" userId="f126d75f-0d17-47f0-9537-ad01aadbb532" providerId="ADAL" clId="{53CEECEE-9892-4A0C-B22E-36E415132E6A}" dt="2025-08-26T15:19:44.133" v="57" actId="5793"/>
          <ac:spMkLst>
            <pc:docMk/>
            <pc:sldMk cId="1536156411" sldId="268"/>
            <ac:spMk id="3" creationId="{021F2D8F-AB55-CA95-C7B2-C7373733165C}"/>
          </ac:spMkLst>
        </pc:spChg>
      </pc:sldChg>
    </pc:docChg>
  </pc:docChgLst>
  <pc:docChgLst>
    <pc:chgData name="Kara Boyles" userId="S::kboyles@lafayette.in.gov::f126d75f-0d17-47f0-9537-ad01aadbb532" providerId="AD" clId="Web-{9BDF434B-B6DA-82D7-1AFC-79ABD42C7E91}"/>
    <pc:docChg chg="modSld">
      <pc:chgData name="Kara Boyles" userId="S::kboyles@lafayette.in.gov::f126d75f-0d17-47f0-9537-ad01aadbb532" providerId="AD" clId="Web-{9BDF434B-B6DA-82D7-1AFC-79ABD42C7E91}" dt="2025-08-25T19:07:59.633" v="187" actId="20577"/>
      <pc:docMkLst>
        <pc:docMk/>
      </pc:docMkLst>
      <pc:sldChg chg="modSp">
        <pc:chgData name="Kara Boyles" userId="S::kboyles@lafayette.in.gov::f126d75f-0d17-47f0-9537-ad01aadbb532" providerId="AD" clId="Web-{9BDF434B-B6DA-82D7-1AFC-79ABD42C7E91}" dt="2025-08-25T19:07:59.633" v="187" actId="20577"/>
        <pc:sldMkLst>
          <pc:docMk/>
          <pc:sldMk cId="4287905467" sldId="258"/>
        </pc:sldMkLst>
        <pc:spChg chg="mod">
          <ac:chgData name="Kara Boyles" userId="S::kboyles@lafayette.in.gov::f126d75f-0d17-47f0-9537-ad01aadbb532" providerId="AD" clId="Web-{9BDF434B-B6DA-82D7-1AFC-79ABD42C7E91}" dt="2025-08-25T19:07:59.633" v="187" actId="20577"/>
          <ac:spMkLst>
            <pc:docMk/>
            <pc:sldMk cId="4287905467" sldId="258"/>
            <ac:spMk id="2" creationId="{4CAA672D-57F0-E281-5A12-A72E7211CA66}"/>
          </ac:spMkLst>
        </pc:spChg>
      </pc:sldChg>
    </pc:docChg>
  </pc:docChgLst>
  <pc:docChgLst>
    <pc:chgData name="Kara Boyles" userId="S::kboyles@lafayette.in.gov::f126d75f-0d17-47f0-9537-ad01aadbb532" providerId="AD" clId="Web-{A7407811-966E-5E9E-F367-50EE9CC71A22}"/>
    <pc:docChg chg="delSld modSld">
      <pc:chgData name="Kara Boyles" userId="S::kboyles@lafayette.in.gov::f126d75f-0d17-47f0-9537-ad01aadbb532" providerId="AD" clId="Web-{A7407811-966E-5E9E-F367-50EE9CC71A22}" dt="2025-07-23T16:09:32.216" v="4"/>
      <pc:docMkLst>
        <pc:docMk/>
      </pc:docMkLst>
      <pc:sldChg chg="modSp">
        <pc:chgData name="Kara Boyles" userId="S::kboyles@lafayette.in.gov::f126d75f-0d17-47f0-9537-ad01aadbb532" providerId="AD" clId="Web-{A7407811-966E-5E9E-F367-50EE9CC71A22}" dt="2025-07-23T16:09:19.685" v="3" actId="20577"/>
        <pc:sldMkLst>
          <pc:docMk/>
          <pc:sldMk cId="109857222" sldId="256"/>
        </pc:sldMkLst>
      </pc:sldChg>
      <pc:sldChg chg="del">
        <pc:chgData name="Kara Boyles" userId="S::kboyles@lafayette.in.gov::f126d75f-0d17-47f0-9537-ad01aadbb532" providerId="AD" clId="Web-{A7407811-966E-5E9E-F367-50EE9CC71A22}" dt="2025-07-23T16:09:32.216" v="4"/>
        <pc:sldMkLst>
          <pc:docMk/>
          <pc:sldMk cId="3480313633" sldId="257"/>
        </pc:sldMkLst>
      </pc:sldChg>
    </pc:docChg>
  </pc:docChgLst>
  <pc:docChgLst>
    <pc:chgData name="Kara Boyles" userId="S::kboyles@lafayette.in.gov::f126d75f-0d17-47f0-9537-ad01aadbb532" providerId="AD" clId="Web-{93FE25D9-E745-2A97-E30D-27E696E94008}"/>
    <pc:docChg chg="modSld">
      <pc:chgData name="Kara Boyles" userId="S::kboyles@lafayette.in.gov::f126d75f-0d17-47f0-9537-ad01aadbb532" providerId="AD" clId="Web-{93FE25D9-E745-2A97-E30D-27E696E94008}" dt="2025-08-14T17:11:46.538" v="44" actId="20577"/>
      <pc:docMkLst>
        <pc:docMk/>
      </pc:docMkLst>
      <pc:sldChg chg="modSp">
        <pc:chgData name="Kara Boyles" userId="S::kboyles@lafayette.in.gov::f126d75f-0d17-47f0-9537-ad01aadbb532" providerId="AD" clId="Web-{93FE25D9-E745-2A97-E30D-27E696E94008}" dt="2025-08-14T17:11:46.538" v="44" actId="20577"/>
        <pc:sldMkLst>
          <pc:docMk/>
          <pc:sldMk cId="4287905467" sldId="258"/>
        </pc:sldMkLst>
        <pc:spChg chg="mod">
          <ac:chgData name="Kara Boyles" userId="S::kboyles@lafayette.in.gov::f126d75f-0d17-47f0-9537-ad01aadbb532" providerId="AD" clId="Web-{93FE25D9-E745-2A97-E30D-27E696E94008}" dt="2025-08-14T17:11:46.538" v="44" actId="20577"/>
          <ac:spMkLst>
            <pc:docMk/>
            <pc:sldMk cId="4287905467" sldId="258"/>
            <ac:spMk id="2" creationId="{4CAA672D-57F0-E281-5A12-A72E7211CA6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06B121-41DB-43EE-8B15-BE3E5180C97E}"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F790F76C-1800-484C-963D-C9430A9DF0F4}">
      <dgm:prSet/>
      <dgm:spPr/>
      <dgm:t>
        <a:bodyPr/>
        <a:lstStyle/>
        <a:p>
          <a:r>
            <a:rPr lang="en-US" dirty="0"/>
            <a:t>Reinforce minimum habitability standards - heating, ventilation, plumbing, and pest control. </a:t>
          </a:r>
        </a:p>
      </dgm:t>
    </dgm:pt>
    <dgm:pt modelId="{8E792B9A-F950-4B58-9CBD-65A13BD6F590}" type="parTrans" cxnId="{0A0E8AF9-42D6-4C4F-B84A-F38244F9BBBC}">
      <dgm:prSet/>
      <dgm:spPr/>
      <dgm:t>
        <a:bodyPr/>
        <a:lstStyle/>
        <a:p>
          <a:endParaRPr lang="en-US"/>
        </a:p>
      </dgm:t>
    </dgm:pt>
    <dgm:pt modelId="{40BF9C9F-4AC1-4AA9-8A90-B3A4CBB60A63}" type="sibTrans" cxnId="{0A0E8AF9-42D6-4C4F-B84A-F38244F9BBBC}">
      <dgm:prSet phldrT="1" phldr="0"/>
      <dgm:spPr/>
      <dgm:t>
        <a:bodyPr/>
        <a:lstStyle/>
        <a:p>
          <a:r>
            <a:rPr lang="en-US"/>
            <a:t>1</a:t>
          </a:r>
        </a:p>
      </dgm:t>
    </dgm:pt>
    <dgm:pt modelId="{362FE4B1-B4EB-491E-9413-5D65F6A4BD0F}">
      <dgm:prSet/>
      <dgm:spPr/>
      <dgm:t>
        <a:bodyPr/>
        <a:lstStyle/>
        <a:p>
          <a:r>
            <a:rPr lang="en-US" b="0" i="0" dirty="0"/>
            <a:t>Update and implement local property maintenance ordinances to align with current health and safety standards.  </a:t>
          </a:r>
          <a:endParaRPr lang="en-US" dirty="0"/>
        </a:p>
      </dgm:t>
    </dgm:pt>
    <dgm:pt modelId="{95532F33-4A01-447D-BB78-DA5EDCE813E9}" type="parTrans" cxnId="{0DB0CD3F-8FCE-4AA6-AC05-B30D4FA02693}">
      <dgm:prSet/>
      <dgm:spPr/>
      <dgm:t>
        <a:bodyPr/>
        <a:lstStyle/>
        <a:p>
          <a:endParaRPr lang="en-US"/>
        </a:p>
      </dgm:t>
    </dgm:pt>
    <dgm:pt modelId="{737C6E12-B9C3-4E8B-A821-694553E64020}" type="sibTrans" cxnId="{0DB0CD3F-8FCE-4AA6-AC05-B30D4FA02693}">
      <dgm:prSet phldrT="2" phldr="0"/>
      <dgm:spPr/>
      <dgm:t>
        <a:bodyPr/>
        <a:lstStyle/>
        <a:p>
          <a:r>
            <a:rPr lang="en-US"/>
            <a:t>2</a:t>
          </a:r>
        </a:p>
      </dgm:t>
    </dgm:pt>
    <dgm:pt modelId="{57402045-4A93-4577-83F4-A65C3105A5DB}">
      <dgm:prSet/>
      <dgm:spPr/>
      <dgm:t>
        <a:bodyPr/>
        <a:lstStyle/>
        <a:p>
          <a:r>
            <a:rPr lang="en-US" b="0" i="0"/>
            <a:t>Expand and simplify options for the public to report substandard housing conditions and encourage homeowners to seek assistance when issues arise.  </a:t>
          </a:r>
          <a:endParaRPr lang="en-US" dirty="0"/>
        </a:p>
      </dgm:t>
    </dgm:pt>
    <dgm:pt modelId="{CE545477-A8D3-49F4-BA73-BC8F0C09AC1E}" type="parTrans" cxnId="{6978F1BF-318B-4835-A913-2554C5D1B7DE}">
      <dgm:prSet/>
      <dgm:spPr/>
      <dgm:t>
        <a:bodyPr/>
        <a:lstStyle/>
        <a:p>
          <a:endParaRPr lang="en-US"/>
        </a:p>
      </dgm:t>
    </dgm:pt>
    <dgm:pt modelId="{FC6F5F93-3802-4882-BB51-89C6870CA711}" type="sibTrans" cxnId="{6978F1BF-318B-4835-A913-2554C5D1B7DE}">
      <dgm:prSet phldrT="3" phldr="0"/>
      <dgm:spPr/>
      <dgm:t>
        <a:bodyPr/>
        <a:lstStyle/>
        <a:p>
          <a:r>
            <a:rPr lang="en-US"/>
            <a:t>3</a:t>
          </a:r>
        </a:p>
      </dgm:t>
    </dgm:pt>
    <dgm:pt modelId="{D41D276C-3892-42D1-887A-912DE32E0787}">
      <dgm:prSet/>
      <dgm:spPr/>
      <dgm:t>
        <a:bodyPr/>
        <a:lstStyle/>
        <a:p>
          <a:r>
            <a:rPr lang="en-US" b="0" i="0"/>
            <a:t>Establish a public registry to track landlords and property managers highlighting those with recurring or unaddressed deficiencies. </a:t>
          </a:r>
          <a:endParaRPr lang="en-US" dirty="0"/>
        </a:p>
      </dgm:t>
    </dgm:pt>
    <dgm:pt modelId="{65EA16CB-15CD-4CB4-BAEA-1E36D19FE746}" type="parTrans" cxnId="{2F8E45AD-1E7F-42C9-BC20-352472375C9A}">
      <dgm:prSet/>
      <dgm:spPr/>
      <dgm:t>
        <a:bodyPr/>
        <a:lstStyle/>
        <a:p>
          <a:endParaRPr lang="en-US"/>
        </a:p>
      </dgm:t>
    </dgm:pt>
    <dgm:pt modelId="{6DA192F1-FA62-49FF-B036-7439434C527F}" type="sibTrans" cxnId="{2F8E45AD-1E7F-42C9-BC20-352472375C9A}">
      <dgm:prSet phldrT="4" phldr="0"/>
      <dgm:spPr/>
      <dgm:t>
        <a:bodyPr/>
        <a:lstStyle/>
        <a:p>
          <a:r>
            <a:rPr lang="en-US"/>
            <a:t>4</a:t>
          </a:r>
        </a:p>
      </dgm:t>
    </dgm:pt>
    <dgm:pt modelId="{4B64BEE1-2AAA-430A-B39A-C0AAB3ED8BB1}">
      <dgm:prSet/>
      <dgm:spPr/>
      <dgm:t>
        <a:bodyPr/>
        <a:lstStyle/>
        <a:p>
          <a:r>
            <a:rPr lang="en-US" b="0" i="0" dirty="0"/>
            <a:t>Increase public understanding of substandard housing, how to recognize unsafe conditions, and the proper channels for reporting. </a:t>
          </a:r>
          <a:endParaRPr lang="en-US" dirty="0"/>
        </a:p>
      </dgm:t>
    </dgm:pt>
    <dgm:pt modelId="{50A0696C-5B26-438C-97E0-DBD3DF5FC0CE}" type="parTrans" cxnId="{B70E6A0F-1290-4B8B-B6D8-4F5ACCA246E8}">
      <dgm:prSet/>
      <dgm:spPr/>
      <dgm:t>
        <a:bodyPr/>
        <a:lstStyle/>
        <a:p>
          <a:endParaRPr lang="en-US"/>
        </a:p>
      </dgm:t>
    </dgm:pt>
    <dgm:pt modelId="{539A6815-0CB8-42DB-9F77-1974594A16A3}" type="sibTrans" cxnId="{B70E6A0F-1290-4B8B-B6D8-4F5ACCA246E8}">
      <dgm:prSet phldrT="5" phldr="0"/>
      <dgm:spPr/>
      <dgm:t>
        <a:bodyPr/>
        <a:lstStyle/>
        <a:p>
          <a:r>
            <a:rPr lang="en-US"/>
            <a:t>5</a:t>
          </a:r>
        </a:p>
      </dgm:t>
    </dgm:pt>
    <dgm:pt modelId="{7FF35C32-52A9-4EA2-AEB4-7D6B23CE3CB6}" type="pres">
      <dgm:prSet presAssocID="{D806B121-41DB-43EE-8B15-BE3E5180C97E}" presName="Name0" presStyleCnt="0">
        <dgm:presLayoutVars>
          <dgm:animLvl val="lvl"/>
          <dgm:resizeHandles val="exact"/>
        </dgm:presLayoutVars>
      </dgm:prSet>
      <dgm:spPr/>
    </dgm:pt>
    <dgm:pt modelId="{3A2D036E-0B2A-4C31-94C2-B572310EE126}" type="pres">
      <dgm:prSet presAssocID="{F790F76C-1800-484C-963D-C9430A9DF0F4}" presName="compositeNode" presStyleCnt="0">
        <dgm:presLayoutVars>
          <dgm:bulletEnabled val="1"/>
        </dgm:presLayoutVars>
      </dgm:prSet>
      <dgm:spPr/>
    </dgm:pt>
    <dgm:pt modelId="{7C5E39B6-4807-4037-BF78-88AFD7DE813D}" type="pres">
      <dgm:prSet presAssocID="{F790F76C-1800-484C-963D-C9430A9DF0F4}" presName="bgRect" presStyleLbl="bgAccFollowNode1" presStyleIdx="0" presStyleCnt="5"/>
      <dgm:spPr/>
    </dgm:pt>
    <dgm:pt modelId="{EFF45385-CC01-4D28-810B-BB03CF21A6F0}" type="pres">
      <dgm:prSet presAssocID="{40BF9C9F-4AC1-4AA9-8A90-B3A4CBB60A63}" presName="sibTransNodeCircle" presStyleLbl="alignNode1" presStyleIdx="0" presStyleCnt="10">
        <dgm:presLayoutVars>
          <dgm:chMax val="0"/>
          <dgm:bulletEnabled/>
        </dgm:presLayoutVars>
      </dgm:prSet>
      <dgm:spPr/>
    </dgm:pt>
    <dgm:pt modelId="{2FCF34B0-8999-4980-B342-70DD08AED555}" type="pres">
      <dgm:prSet presAssocID="{F790F76C-1800-484C-963D-C9430A9DF0F4}" presName="bottomLine" presStyleLbl="alignNode1" presStyleIdx="1" presStyleCnt="10">
        <dgm:presLayoutVars/>
      </dgm:prSet>
      <dgm:spPr/>
    </dgm:pt>
    <dgm:pt modelId="{3EE2532F-3DDD-442D-87BF-5B384854388C}" type="pres">
      <dgm:prSet presAssocID="{F790F76C-1800-484C-963D-C9430A9DF0F4}" presName="nodeText" presStyleLbl="bgAccFollowNode1" presStyleIdx="0" presStyleCnt="5">
        <dgm:presLayoutVars>
          <dgm:bulletEnabled val="1"/>
        </dgm:presLayoutVars>
      </dgm:prSet>
      <dgm:spPr/>
    </dgm:pt>
    <dgm:pt modelId="{128A30F4-7126-40E8-9C1B-4425D9F4060F}" type="pres">
      <dgm:prSet presAssocID="{40BF9C9F-4AC1-4AA9-8A90-B3A4CBB60A63}" presName="sibTrans" presStyleCnt="0"/>
      <dgm:spPr/>
    </dgm:pt>
    <dgm:pt modelId="{C71B3E01-E408-448B-9F07-9A0CB0D65A08}" type="pres">
      <dgm:prSet presAssocID="{362FE4B1-B4EB-491E-9413-5D65F6A4BD0F}" presName="compositeNode" presStyleCnt="0">
        <dgm:presLayoutVars>
          <dgm:bulletEnabled val="1"/>
        </dgm:presLayoutVars>
      </dgm:prSet>
      <dgm:spPr/>
    </dgm:pt>
    <dgm:pt modelId="{E0892610-339E-44E3-84DC-C9AD2805926E}" type="pres">
      <dgm:prSet presAssocID="{362FE4B1-B4EB-491E-9413-5D65F6A4BD0F}" presName="bgRect" presStyleLbl="bgAccFollowNode1" presStyleIdx="1" presStyleCnt="5"/>
      <dgm:spPr/>
    </dgm:pt>
    <dgm:pt modelId="{79AD2EEB-FD03-4506-A13A-B0B7D6C96022}" type="pres">
      <dgm:prSet presAssocID="{737C6E12-B9C3-4E8B-A821-694553E64020}" presName="sibTransNodeCircle" presStyleLbl="alignNode1" presStyleIdx="2" presStyleCnt="10">
        <dgm:presLayoutVars>
          <dgm:chMax val="0"/>
          <dgm:bulletEnabled/>
        </dgm:presLayoutVars>
      </dgm:prSet>
      <dgm:spPr/>
    </dgm:pt>
    <dgm:pt modelId="{93BA81B9-745B-4811-82BE-4B8BC579B9E5}" type="pres">
      <dgm:prSet presAssocID="{362FE4B1-B4EB-491E-9413-5D65F6A4BD0F}" presName="bottomLine" presStyleLbl="alignNode1" presStyleIdx="3" presStyleCnt="10">
        <dgm:presLayoutVars/>
      </dgm:prSet>
      <dgm:spPr/>
    </dgm:pt>
    <dgm:pt modelId="{A98BD703-4499-45D5-AE7A-623A4B40E838}" type="pres">
      <dgm:prSet presAssocID="{362FE4B1-B4EB-491E-9413-5D65F6A4BD0F}" presName="nodeText" presStyleLbl="bgAccFollowNode1" presStyleIdx="1" presStyleCnt="5">
        <dgm:presLayoutVars>
          <dgm:bulletEnabled val="1"/>
        </dgm:presLayoutVars>
      </dgm:prSet>
      <dgm:spPr/>
    </dgm:pt>
    <dgm:pt modelId="{34A309D8-5A8A-4A6B-A22E-EDED3310C719}" type="pres">
      <dgm:prSet presAssocID="{737C6E12-B9C3-4E8B-A821-694553E64020}" presName="sibTrans" presStyleCnt="0"/>
      <dgm:spPr/>
    </dgm:pt>
    <dgm:pt modelId="{941C855F-87CF-4F28-AC7F-8D72CB8F37A2}" type="pres">
      <dgm:prSet presAssocID="{57402045-4A93-4577-83F4-A65C3105A5DB}" presName="compositeNode" presStyleCnt="0">
        <dgm:presLayoutVars>
          <dgm:bulletEnabled val="1"/>
        </dgm:presLayoutVars>
      </dgm:prSet>
      <dgm:spPr/>
    </dgm:pt>
    <dgm:pt modelId="{9959AAB6-9D10-48C7-8528-E6987B19B9F6}" type="pres">
      <dgm:prSet presAssocID="{57402045-4A93-4577-83F4-A65C3105A5DB}" presName="bgRect" presStyleLbl="bgAccFollowNode1" presStyleIdx="2" presStyleCnt="5"/>
      <dgm:spPr/>
    </dgm:pt>
    <dgm:pt modelId="{A5C33AE1-86F4-41F0-B35A-2D08FCD531C7}" type="pres">
      <dgm:prSet presAssocID="{FC6F5F93-3802-4882-BB51-89C6870CA711}" presName="sibTransNodeCircle" presStyleLbl="alignNode1" presStyleIdx="4" presStyleCnt="10">
        <dgm:presLayoutVars>
          <dgm:chMax val="0"/>
          <dgm:bulletEnabled/>
        </dgm:presLayoutVars>
      </dgm:prSet>
      <dgm:spPr/>
    </dgm:pt>
    <dgm:pt modelId="{3DE7B0BB-4BD2-4AC2-B58A-327CE504AFDA}" type="pres">
      <dgm:prSet presAssocID="{57402045-4A93-4577-83F4-A65C3105A5DB}" presName="bottomLine" presStyleLbl="alignNode1" presStyleIdx="5" presStyleCnt="10">
        <dgm:presLayoutVars/>
      </dgm:prSet>
      <dgm:spPr/>
    </dgm:pt>
    <dgm:pt modelId="{E972B802-17D0-4647-90AC-56357D090CF5}" type="pres">
      <dgm:prSet presAssocID="{57402045-4A93-4577-83F4-A65C3105A5DB}" presName="nodeText" presStyleLbl="bgAccFollowNode1" presStyleIdx="2" presStyleCnt="5">
        <dgm:presLayoutVars>
          <dgm:bulletEnabled val="1"/>
        </dgm:presLayoutVars>
      </dgm:prSet>
      <dgm:spPr/>
    </dgm:pt>
    <dgm:pt modelId="{922CA6B7-ABF7-4A4D-8721-6F750C0FD477}" type="pres">
      <dgm:prSet presAssocID="{FC6F5F93-3802-4882-BB51-89C6870CA711}" presName="sibTrans" presStyleCnt="0"/>
      <dgm:spPr/>
    </dgm:pt>
    <dgm:pt modelId="{835645FA-D5E3-459D-8CCF-1DB77B4C92C4}" type="pres">
      <dgm:prSet presAssocID="{D41D276C-3892-42D1-887A-912DE32E0787}" presName="compositeNode" presStyleCnt="0">
        <dgm:presLayoutVars>
          <dgm:bulletEnabled val="1"/>
        </dgm:presLayoutVars>
      </dgm:prSet>
      <dgm:spPr/>
    </dgm:pt>
    <dgm:pt modelId="{385DB0D0-3E8D-4498-978C-7E6174F04196}" type="pres">
      <dgm:prSet presAssocID="{D41D276C-3892-42D1-887A-912DE32E0787}" presName="bgRect" presStyleLbl="bgAccFollowNode1" presStyleIdx="3" presStyleCnt="5"/>
      <dgm:spPr/>
    </dgm:pt>
    <dgm:pt modelId="{50E8AAEB-AEC1-4890-B27D-1ADC1698A86E}" type="pres">
      <dgm:prSet presAssocID="{6DA192F1-FA62-49FF-B036-7439434C527F}" presName="sibTransNodeCircle" presStyleLbl="alignNode1" presStyleIdx="6" presStyleCnt="10">
        <dgm:presLayoutVars>
          <dgm:chMax val="0"/>
          <dgm:bulletEnabled/>
        </dgm:presLayoutVars>
      </dgm:prSet>
      <dgm:spPr/>
    </dgm:pt>
    <dgm:pt modelId="{809C2687-40CA-452E-A78D-32DF77262135}" type="pres">
      <dgm:prSet presAssocID="{D41D276C-3892-42D1-887A-912DE32E0787}" presName="bottomLine" presStyleLbl="alignNode1" presStyleIdx="7" presStyleCnt="10">
        <dgm:presLayoutVars/>
      </dgm:prSet>
      <dgm:spPr/>
    </dgm:pt>
    <dgm:pt modelId="{39E1C490-84E3-4144-893D-F7114A4E1482}" type="pres">
      <dgm:prSet presAssocID="{D41D276C-3892-42D1-887A-912DE32E0787}" presName="nodeText" presStyleLbl="bgAccFollowNode1" presStyleIdx="3" presStyleCnt="5">
        <dgm:presLayoutVars>
          <dgm:bulletEnabled val="1"/>
        </dgm:presLayoutVars>
      </dgm:prSet>
      <dgm:spPr/>
    </dgm:pt>
    <dgm:pt modelId="{58FB80C7-6C4B-42EC-951E-838E33E4BD47}" type="pres">
      <dgm:prSet presAssocID="{6DA192F1-FA62-49FF-B036-7439434C527F}" presName="sibTrans" presStyleCnt="0"/>
      <dgm:spPr/>
    </dgm:pt>
    <dgm:pt modelId="{79939978-FFA9-4E47-AD45-5CC28FC841BE}" type="pres">
      <dgm:prSet presAssocID="{4B64BEE1-2AAA-430A-B39A-C0AAB3ED8BB1}" presName="compositeNode" presStyleCnt="0">
        <dgm:presLayoutVars>
          <dgm:bulletEnabled val="1"/>
        </dgm:presLayoutVars>
      </dgm:prSet>
      <dgm:spPr/>
    </dgm:pt>
    <dgm:pt modelId="{A1FF582B-AD20-4699-BE95-44003E3BB926}" type="pres">
      <dgm:prSet presAssocID="{4B64BEE1-2AAA-430A-B39A-C0AAB3ED8BB1}" presName="bgRect" presStyleLbl="bgAccFollowNode1" presStyleIdx="4" presStyleCnt="5"/>
      <dgm:spPr/>
    </dgm:pt>
    <dgm:pt modelId="{362464D7-B607-4475-A74F-415D0D67EB6B}" type="pres">
      <dgm:prSet presAssocID="{539A6815-0CB8-42DB-9F77-1974594A16A3}" presName="sibTransNodeCircle" presStyleLbl="alignNode1" presStyleIdx="8" presStyleCnt="10">
        <dgm:presLayoutVars>
          <dgm:chMax val="0"/>
          <dgm:bulletEnabled/>
        </dgm:presLayoutVars>
      </dgm:prSet>
      <dgm:spPr/>
    </dgm:pt>
    <dgm:pt modelId="{135180F6-EF36-4D76-9D8B-D7BDF0588C5A}" type="pres">
      <dgm:prSet presAssocID="{4B64BEE1-2AAA-430A-B39A-C0AAB3ED8BB1}" presName="bottomLine" presStyleLbl="alignNode1" presStyleIdx="9" presStyleCnt="10">
        <dgm:presLayoutVars/>
      </dgm:prSet>
      <dgm:spPr/>
    </dgm:pt>
    <dgm:pt modelId="{E8FA3211-422E-4627-9AEF-E7DB439AAC88}" type="pres">
      <dgm:prSet presAssocID="{4B64BEE1-2AAA-430A-B39A-C0AAB3ED8BB1}" presName="nodeText" presStyleLbl="bgAccFollowNode1" presStyleIdx="4" presStyleCnt="5">
        <dgm:presLayoutVars>
          <dgm:bulletEnabled val="1"/>
        </dgm:presLayoutVars>
      </dgm:prSet>
      <dgm:spPr/>
    </dgm:pt>
  </dgm:ptLst>
  <dgm:cxnLst>
    <dgm:cxn modelId="{B70E6A0F-1290-4B8B-B6D8-4F5ACCA246E8}" srcId="{D806B121-41DB-43EE-8B15-BE3E5180C97E}" destId="{4B64BEE1-2AAA-430A-B39A-C0AAB3ED8BB1}" srcOrd="4" destOrd="0" parTransId="{50A0696C-5B26-438C-97E0-DBD3DF5FC0CE}" sibTransId="{539A6815-0CB8-42DB-9F77-1974594A16A3}"/>
    <dgm:cxn modelId="{2803FE1F-05D1-40FF-B83F-12C5108AC3BA}" type="presOf" srcId="{D41D276C-3892-42D1-887A-912DE32E0787}" destId="{39E1C490-84E3-4144-893D-F7114A4E1482}" srcOrd="1" destOrd="0" presId="urn:microsoft.com/office/officeart/2016/7/layout/BasicLinearProcessNumbered"/>
    <dgm:cxn modelId="{DF3A9E32-0100-4FDB-B930-478CB8246C9B}" type="presOf" srcId="{362FE4B1-B4EB-491E-9413-5D65F6A4BD0F}" destId="{A98BD703-4499-45D5-AE7A-623A4B40E838}" srcOrd="1" destOrd="0" presId="urn:microsoft.com/office/officeart/2016/7/layout/BasicLinearProcessNumbered"/>
    <dgm:cxn modelId="{32D54039-46D0-4207-9639-8FBC9AF472D5}" type="presOf" srcId="{362FE4B1-B4EB-491E-9413-5D65F6A4BD0F}" destId="{E0892610-339E-44E3-84DC-C9AD2805926E}" srcOrd="0" destOrd="0" presId="urn:microsoft.com/office/officeart/2016/7/layout/BasicLinearProcessNumbered"/>
    <dgm:cxn modelId="{0DB0CD3F-8FCE-4AA6-AC05-B30D4FA02693}" srcId="{D806B121-41DB-43EE-8B15-BE3E5180C97E}" destId="{362FE4B1-B4EB-491E-9413-5D65F6A4BD0F}" srcOrd="1" destOrd="0" parTransId="{95532F33-4A01-447D-BB78-DA5EDCE813E9}" sibTransId="{737C6E12-B9C3-4E8B-A821-694553E64020}"/>
    <dgm:cxn modelId="{70937060-BD0C-4E87-A22D-3821C01FE229}" type="presOf" srcId="{539A6815-0CB8-42DB-9F77-1974594A16A3}" destId="{362464D7-B607-4475-A74F-415D0D67EB6B}" srcOrd="0" destOrd="0" presId="urn:microsoft.com/office/officeart/2016/7/layout/BasicLinearProcessNumbered"/>
    <dgm:cxn modelId="{3D729941-C4FC-49E4-9C43-0C0E484B4134}" type="presOf" srcId="{40BF9C9F-4AC1-4AA9-8A90-B3A4CBB60A63}" destId="{EFF45385-CC01-4D28-810B-BB03CF21A6F0}" srcOrd="0" destOrd="0" presId="urn:microsoft.com/office/officeart/2016/7/layout/BasicLinearProcessNumbered"/>
    <dgm:cxn modelId="{85D4426D-AAA3-4B84-BCF0-65DCFA6522D7}" type="presOf" srcId="{737C6E12-B9C3-4E8B-A821-694553E64020}" destId="{79AD2EEB-FD03-4506-A13A-B0B7D6C96022}" srcOrd="0" destOrd="0" presId="urn:microsoft.com/office/officeart/2016/7/layout/BasicLinearProcessNumbered"/>
    <dgm:cxn modelId="{DBCDFC50-60BB-48AA-B786-4F96F3D082A9}" type="presOf" srcId="{FC6F5F93-3802-4882-BB51-89C6870CA711}" destId="{A5C33AE1-86F4-41F0-B35A-2D08FCD531C7}" srcOrd="0" destOrd="0" presId="urn:microsoft.com/office/officeart/2016/7/layout/BasicLinearProcessNumbered"/>
    <dgm:cxn modelId="{1B628C7C-07E6-497B-96CF-2313AF0A7BFB}" type="presOf" srcId="{4B64BEE1-2AAA-430A-B39A-C0AAB3ED8BB1}" destId="{A1FF582B-AD20-4699-BE95-44003E3BB926}" srcOrd="0" destOrd="0" presId="urn:microsoft.com/office/officeart/2016/7/layout/BasicLinearProcessNumbered"/>
    <dgm:cxn modelId="{761E9E84-ED9C-4DC3-8B47-78593C569132}" type="presOf" srcId="{4B64BEE1-2AAA-430A-B39A-C0AAB3ED8BB1}" destId="{E8FA3211-422E-4627-9AEF-E7DB439AAC88}" srcOrd="1" destOrd="0" presId="urn:microsoft.com/office/officeart/2016/7/layout/BasicLinearProcessNumbered"/>
    <dgm:cxn modelId="{0CDA0099-DCF0-4C0E-9BF9-7AAA387C8153}" type="presOf" srcId="{57402045-4A93-4577-83F4-A65C3105A5DB}" destId="{9959AAB6-9D10-48C7-8528-E6987B19B9F6}" srcOrd="0" destOrd="0" presId="urn:microsoft.com/office/officeart/2016/7/layout/BasicLinearProcessNumbered"/>
    <dgm:cxn modelId="{C97A9D99-5D34-472B-93C4-8131F1E25435}" type="presOf" srcId="{57402045-4A93-4577-83F4-A65C3105A5DB}" destId="{E972B802-17D0-4647-90AC-56357D090CF5}" srcOrd="1" destOrd="0" presId="urn:microsoft.com/office/officeart/2016/7/layout/BasicLinearProcessNumbered"/>
    <dgm:cxn modelId="{767F58A7-AD71-4ED8-9148-E20200FFB9C2}" type="presOf" srcId="{D806B121-41DB-43EE-8B15-BE3E5180C97E}" destId="{7FF35C32-52A9-4EA2-AEB4-7D6B23CE3CB6}" srcOrd="0" destOrd="0" presId="urn:microsoft.com/office/officeart/2016/7/layout/BasicLinearProcessNumbered"/>
    <dgm:cxn modelId="{2F8E45AD-1E7F-42C9-BC20-352472375C9A}" srcId="{D806B121-41DB-43EE-8B15-BE3E5180C97E}" destId="{D41D276C-3892-42D1-887A-912DE32E0787}" srcOrd="3" destOrd="0" parTransId="{65EA16CB-15CD-4CB4-BAEA-1E36D19FE746}" sibTransId="{6DA192F1-FA62-49FF-B036-7439434C527F}"/>
    <dgm:cxn modelId="{37C974BD-EC4D-4D06-AA94-717D7AC1663E}" type="presOf" srcId="{F790F76C-1800-484C-963D-C9430A9DF0F4}" destId="{3EE2532F-3DDD-442D-87BF-5B384854388C}" srcOrd="1" destOrd="0" presId="urn:microsoft.com/office/officeart/2016/7/layout/BasicLinearProcessNumbered"/>
    <dgm:cxn modelId="{6978F1BF-318B-4835-A913-2554C5D1B7DE}" srcId="{D806B121-41DB-43EE-8B15-BE3E5180C97E}" destId="{57402045-4A93-4577-83F4-A65C3105A5DB}" srcOrd="2" destOrd="0" parTransId="{CE545477-A8D3-49F4-BA73-BC8F0C09AC1E}" sibTransId="{FC6F5F93-3802-4882-BB51-89C6870CA711}"/>
    <dgm:cxn modelId="{FCADD1C0-DF69-4BBF-9E34-043D89937096}" type="presOf" srcId="{F790F76C-1800-484C-963D-C9430A9DF0F4}" destId="{7C5E39B6-4807-4037-BF78-88AFD7DE813D}" srcOrd="0" destOrd="0" presId="urn:microsoft.com/office/officeart/2016/7/layout/BasicLinearProcessNumbered"/>
    <dgm:cxn modelId="{C1A3D0E7-AA12-4E70-A898-578E41B8ECF4}" type="presOf" srcId="{D41D276C-3892-42D1-887A-912DE32E0787}" destId="{385DB0D0-3E8D-4498-978C-7E6174F04196}" srcOrd="0" destOrd="0" presId="urn:microsoft.com/office/officeart/2016/7/layout/BasicLinearProcessNumbered"/>
    <dgm:cxn modelId="{47F505EA-2D16-47D2-B721-19B0C5808261}" type="presOf" srcId="{6DA192F1-FA62-49FF-B036-7439434C527F}" destId="{50E8AAEB-AEC1-4890-B27D-1ADC1698A86E}" srcOrd="0" destOrd="0" presId="urn:microsoft.com/office/officeart/2016/7/layout/BasicLinearProcessNumbered"/>
    <dgm:cxn modelId="{0A0E8AF9-42D6-4C4F-B84A-F38244F9BBBC}" srcId="{D806B121-41DB-43EE-8B15-BE3E5180C97E}" destId="{F790F76C-1800-484C-963D-C9430A9DF0F4}" srcOrd="0" destOrd="0" parTransId="{8E792B9A-F950-4B58-9CBD-65A13BD6F590}" sibTransId="{40BF9C9F-4AC1-4AA9-8A90-B3A4CBB60A63}"/>
    <dgm:cxn modelId="{19C23668-550B-4DB9-8AA0-08397C262391}" type="presParOf" srcId="{7FF35C32-52A9-4EA2-AEB4-7D6B23CE3CB6}" destId="{3A2D036E-0B2A-4C31-94C2-B572310EE126}" srcOrd="0" destOrd="0" presId="urn:microsoft.com/office/officeart/2016/7/layout/BasicLinearProcessNumbered"/>
    <dgm:cxn modelId="{C4472CA9-7E56-493B-A921-A990B37E4B08}" type="presParOf" srcId="{3A2D036E-0B2A-4C31-94C2-B572310EE126}" destId="{7C5E39B6-4807-4037-BF78-88AFD7DE813D}" srcOrd="0" destOrd="0" presId="urn:microsoft.com/office/officeart/2016/7/layout/BasicLinearProcessNumbered"/>
    <dgm:cxn modelId="{DFB97727-3F5A-457D-A945-0D63EFA4F5BE}" type="presParOf" srcId="{3A2D036E-0B2A-4C31-94C2-B572310EE126}" destId="{EFF45385-CC01-4D28-810B-BB03CF21A6F0}" srcOrd="1" destOrd="0" presId="urn:microsoft.com/office/officeart/2016/7/layout/BasicLinearProcessNumbered"/>
    <dgm:cxn modelId="{D8A59DD9-A33B-45CF-9873-F2D17219232A}" type="presParOf" srcId="{3A2D036E-0B2A-4C31-94C2-B572310EE126}" destId="{2FCF34B0-8999-4980-B342-70DD08AED555}" srcOrd="2" destOrd="0" presId="urn:microsoft.com/office/officeart/2016/7/layout/BasicLinearProcessNumbered"/>
    <dgm:cxn modelId="{7B157727-A356-414D-B207-5185D195A508}" type="presParOf" srcId="{3A2D036E-0B2A-4C31-94C2-B572310EE126}" destId="{3EE2532F-3DDD-442D-87BF-5B384854388C}" srcOrd="3" destOrd="0" presId="urn:microsoft.com/office/officeart/2016/7/layout/BasicLinearProcessNumbered"/>
    <dgm:cxn modelId="{36711CCD-F5EC-4021-82FD-D8A108A99B25}" type="presParOf" srcId="{7FF35C32-52A9-4EA2-AEB4-7D6B23CE3CB6}" destId="{128A30F4-7126-40E8-9C1B-4425D9F4060F}" srcOrd="1" destOrd="0" presId="urn:microsoft.com/office/officeart/2016/7/layout/BasicLinearProcessNumbered"/>
    <dgm:cxn modelId="{8789DC39-A173-4F47-ADD0-AC209B5F7423}" type="presParOf" srcId="{7FF35C32-52A9-4EA2-AEB4-7D6B23CE3CB6}" destId="{C71B3E01-E408-448B-9F07-9A0CB0D65A08}" srcOrd="2" destOrd="0" presId="urn:microsoft.com/office/officeart/2016/7/layout/BasicLinearProcessNumbered"/>
    <dgm:cxn modelId="{0B84DC6C-F7B1-43BE-9D6A-1022E6F7AB80}" type="presParOf" srcId="{C71B3E01-E408-448B-9F07-9A0CB0D65A08}" destId="{E0892610-339E-44E3-84DC-C9AD2805926E}" srcOrd="0" destOrd="0" presId="urn:microsoft.com/office/officeart/2016/7/layout/BasicLinearProcessNumbered"/>
    <dgm:cxn modelId="{2C802293-4105-4FD7-98F5-1DC7CE3DBB90}" type="presParOf" srcId="{C71B3E01-E408-448B-9F07-9A0CB0D65A08}" destId="{79AD2EEB-FD03-4506-A13A-B0B7D6C96022}" srcOrd="1" destOrd="0" presId="urn:microsoft.com/office/officeart/2016/7/layout/BasicLinearProcessNumbered"/>
    <dgm:cxn modelId="{3BADF3D6-1D4D-47A0-8168-E0AF240B5559}" type="presParOf" srcId="{C71B3E01-E408-448B-9F07-9A0CB0D65A08}" destId="{93BA81B9-745B-4811-82BE-4B8BC579B9E5}" srcOrd="2" destOrd="0" presId="urn:microsoft.com/office/officeart/2016/7/layout/BasicLinearProcessNumbered"/>
    <dgm:cxn modelId="{4F86B1DB-5CCE-4A4F-B8E8-EEA41C9F37A4}" type="presParOf" srcId="{C71B3E01-E408-448B-9F07-9A0CB0D65A08}" destId="{A98BD703-4499-45D5-AE7A-623A4B40E838}" srcOrd="3" destOrd="0" presId="urn:microsoft.com/office/officeart/2016/7/layout/BasicLinearProcessNumbered"/>
    <dgm:cxn modelId="{ECC18F5C-E123-4858-A195-8DAB53AC8595}" type="presParOf" srcId="{7FF35C32-52A9-4EA2-AEB4-7D6B23CE3CB6}" destId="{34A309D8-5A8A-4A6B-A22E-EDED3310C719}" srcOrd="3" destOrd="0" presId="urn:microsoft.com/office/officeart/2016/7/layout/BasicLinearProcessNumbered"/>
    <dgm:cxn modelId="{18D2AC95-DBF9-4985-BB95-AECDE3443D60}" type="presParOf" srcId="{7FF35C32-52A9-4EA2-AEB4-7D6B23CE3CB6}" destId="{941C855F-87CF-4F28-AC7F-8D72CB8F37A2}" srcOrd="4" destOrd="0" presId="urn:microsoft.com/office/officeart/2016/7/layout/BasicLinearProcessNumbered"/>
    <dgm:cxn modelId="{52464826-484E-4369-B3B6-B1C16F606868}" type="presParOf" srcId="{941C855F-87CF-4F28-AC7F-8D72CB8F37A2}" destId="{9959AAB6-9D10-48C7-8528-E6987B19B9F6}" srcOrd="0" destOrd="0" presId="urn:microsoft.com/office/officeart/2016/7/layout/BasicLinearProcessNumbered"/>
    <dgm:cxn modelId="{0616791B-018A-415A-8689-78687986C109}" type="presParOf" srcId="{941C855F-87CF-4F28-AC7F-8D72CB8F37A2}" destId="{A5C33AE1-86F4-41F0-B35A-2D08FCD531C7}" srcOrd="1" destOrd="0" presId="urn:microsoft.com/office/officeart/2016/7/layout/BasicLinearProcessNumbered"/>
    <dgm:cxn modelId="{2C372A9C-BD29-42B9-86D9-C161C13C38E0}" type="presParOf" srcId="{941C855F-87CF-4F28-AC7F-8D72CB8F37A2}" destId="{3DE7B0BB-4BD2-4AC2-B58A-327CE504AFDA}" srcOrd="2" destOrd="0" presId="urn:microsoft.com/office/officeart/2016/7/layout/BasicLinearProcessNumbered"/>
    <dgm:cxn modelId="{00FC71B5-F91A-4DF7-982C-2B56C374AA0E}" type="presParOf" srcId="{941C855F-87CF-4F28-AC7F-8D72CB8F37A2}" destId="{E972B802-17D0-4647-90AC-56357D090CF5}" srcOrd="3" destOrd="0" presId="urn:microsoft.com/office/officeart/2016/7/layout/BasicLinearProcessNumbered"/>
    <dgm:cxn modelId="{2D79A07F-7037-460F-BB40-65E856EC51E5}" type="presParOf" srcId="{7FF35C32-52A9-4EA2-AEB4-7D6B23CE3CB6}" destId="{922CA6B7-ABF7-4A4D-8721-6F750C0FD477}" srcOrd="5" destOrd="0" presId="urn:microsoft.com/office/officeart/2016/7/layout/BasicLinearProcessNumbered"/>
    <dgm:cxn modelId="{4464C9B1-239F-4E3C-90C2-137408433B24}" type="presParOf" srcId="{7FF35C32-52A9-4EA2-AEB4-7D6B23CE3CB6}" destId="{835645FA-D5E3-459D-8CCF-1DB77B4C92C4}" srcOrd="6" destOrd="0" presId="urn:microsoft.com/office/officeart/2016/7/layout/BasicLinearProcessNumbered"/>
    <dgm:cxn modelId="{4004C32B-E925-40E0-9A44-F42B174DE7C4}" type="presParOf" srcId="{835645FA-D5E3-459D-8CCF-1DB77B4C92C4}" destId="{385DB0D0-3E8D-4498-978C-7E6174F04196}" srcOrd="0" destOrd="0" presId="urn:microsoft.com/office/officeart/2016/7/layout/BasicLinearProcessNumbered"/>
    <dgm:cxn modelId="{D1001C45-A197-4303-B45C-F09A5F0B6958}" type="presParOf" srcId="{835645FA-D5E3-459D-8CCF-1DB77B4C92C4}" destId="{50E8AAEB-AEC1-4890-B27D-1ADC1698A86E}" srcOrd="1" destOrd="0" presId="urn:microsoft.com/office/officeart/2016/7/layout/BasicLinearProcessNumbered"/>
    <dgm:cxn modelId="{5A53C492-52A3-4F94-A89D-4DC5E3563B4D}" type="presParOf" srcId="{835645FA-D5E3-459D-8CCF-1DB77B4C92C4}" destId="{809C2687-40CA-452E-A78D-32DF77262135}" srcOrd="2" destOrd="0" presId="urn:microsoft.com/office/officeart/2016/7/layout/BasicLinearProcessNumbered"/>
    <dgm:cxn modelId="{FC50B930-722D-4729-AB89-BB328C405985}" type="presParOf" srcId="{835645FA-D5E3-459D-8CCF-1DB77B4C92C4}" destId="{39E1C490-84E3-4144-893D-F7114A4E1482}" srcOrd="3" destOrd="0" presId="urn:microsoft.com/office/officeart/2016/7/layout/BasicLinearProcessNumbered"/>
    <dgm:cxn modelId="{EB056618-81B5-4624-ACC5-FFD7881FFA74}" type="presParOf" srcId="{7FF35C32-52A9-4EA2-AEB4-7D6B23CE3CB6}" destId="{58FB80C7-6C4B-42EC-951E-838E33E4BD47}" srcOrd="7" destOrd="0" presId="urn:microsoft.com/office/officeart/2016/7/layout/BasicLinearProcessNumbered"/>
    <dgm:cxn modelId="{E733AA52-EBA9-4C3A-B153-15F395DF811E}" type="presParOf" srcId="{7FF35C32-52A9-4EA2-AEB4-7D6B23CE3CB6}" destId="{79939978-FFA9-4E47-AD45-5CC28FC841BE}" srcOrd="8" destOrd="0" presId="urn:microsoft.com/office/officeart/2016/7/layout/BasicLinearProcessNumbered"/>
    <dgm:cxn modelId="{6F0FDE63-04AC-4B51-8DAA-04B32B7A423D}" type="presParOf" srcId="{79939978-FFA9-4E47-AD45-5CC28FC841BE}" destId="{A1FF582B-AD20-4699-BE95-44003E3BB926}" srcOrd="0" destOrd="0" presId="urn:microsoft.com/office/officeart/2016/7/layout/BasicLinearProcessNumbered"/>
    <dgm:cxn modelId="{931493FA-232A-43BE-93BF-49DF228BBB3C}" type="presParOf" srcId="{79939978-FFA9-4E47-AD45-5CC28FC841BE}" destId="{362464D7-B607-4475-A74F-415D0D67EB6B}" srcOrd="1" destOrd="0" presId="urn:microsoft.com/office/officeart/2016/7/layout/BasicLinearProcessNumbered"/>
    <dgm:cxn modelId="{FF60D423-67DF-45A8-84F1-A2DC2772ABB8}" type="presParOf" srcId="{79939978-FFA9-4E47-AD45-5CC28FC841BE}" destId="{135180F6-EF36-4D76-9D8B-D7BDF0588C5A}" srcOrd="2" destOrd="0" presId="urn:microsoft.com/office/officeart/2016/7/layout/BasicLinearProcessNumbered"/>
    <dgm:cxn modelId="{D520B980-B2FA-4D29-8664-569579B467ED}" type="presParOf" srcId="{79939978-FFA9-4E47-AD45-5CC28FC841BE}" destId="{E8FA3211-422E-4627-9AEF-E7DB439AAC88}"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E39B6-4807-4037-BF78-88AFD7DE813D}">
      <dsp:nvSpPr>
        <dsp:cNvPr id="0" name=""/>
        <dsp:cNvSpPr/>
      </dsp:nvSpPr>
      <dsp:spPr>
        <a:xfrm>
          <a:off x="3594" y="612236"/>
          <a:ext cx="1946002" cy="2724403"/>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488950">
            <a:lnSpc>
              <a:spcPct val="90000"/>
            </a:lnSpc>
            <a:spcBef>
              <a:spcPct val="0"/>
            </a:spcBef>
            <a:spcAft>
              <a:spcPct val="35000"/>
            </a:spcAft>
            <a:buNone/>
          </a:pPr>
          <a:r>
            <a:rPr lang="en-US" sz="1100" kern="1200" dirty="0"/>
            <a:t>Reinforce minimum habitability standards - heating, ventilation, plumbing, and pest control. </a:t>
          </a:r>
        </a:p>
      </dsp:txBody>
      <dsp:txXfrm>
        <a:off x="3594" y="1647509"/>
        <a:ext cx="1946002" cy="1634641"/>
      </dsp:txXfrm>
    </dsp:sp>
    <dsp:sp modelId="{EFF45385-CC01-4D28-810B-BB03CF21A6F0}">
      <dsp:nvSpPr>
        <dsp:cNvPr id="0" name=""/>
        <dsp:cNvSpPr/>
      </dsp:nvSpPr>
      <dsp:spPr>
        <a:xfrm>
          <a:off x="567934" y="884676"/>
          <a:ext cx="817320" cy="817320"/>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1</a:t>
          </a:r>
        </a:p>
      </dsp:txBody>
      <dsp:txXfrm>
        <a:off x="687628" y="1004370"/>
        <a:ext cx="577932" cy="577932"/>
      </dsp:txXfrm>
    </dsp:sp>
    <dsp:sp modelId="{2FCF34B0-8999-4980-B342-70DD08AED555}">
      <dsp:nvSpPr>
        <dsp:cNvPr id="0" name=""/>
        <dsp:cNvSpPr/>
      </dsp:nvSpPr>
      <dsp:spPr>
        <a:xfrm>
          <a:off x="3594" y="3336567"/>
          <a:ext cx="1946002" cy="72"/>
        </a:xfrm>
        <a:prstGeom prst="rect">
          <a:avLst/>
        </a:prstGeom>
        <a:solidFill>
          <a:schemeClr val="accent2">
            <a:hueOff val="715957"/>
            <a:satOff val="-2055"/>
            <a:lumOff val="-3290"/>
            <a:alphaOff val="0"/>
          </a:schemeClr>
        </a:solidFill>
        <a:ln w="19050" cap="flat" cmpd="sng" algn="ctr">
          <a:solidFill>
            <a:schemeClr val="accent2">
              <a:hueOff val="715957"/>
              <a:satOff val="-2055"/>
              <a:lumOff val="-32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892610-339E-44E3-84DC-C9AD2805926E}">
      <dsp:nvSpPr>
        <dsp:cNvPr id="0" name=""/>
        <dsp:cNvSpPr/>
      </dsp:nvSpPr>
      <dsp:spPr>
        <a:xfrm>
          <a:off x="2144196" y="612236"/>
          <a:ext cx="1946002" cy="2724403"/>
        </a:xfrm>
        <a:prstGeom prst="rect">
          <a:avLst/>
        </a:prstGeom>
        <a:solidFill>
          <a:schemeClr val="accent2">
            <a:tint val="40000"/>
            <a:alpha val="90000"/>
            <a:hueOff val="1683680"/>
            <a:satOff val="-15558"/>
            <a:lumOff val="-1754"/>
            <a:alphaOff val="0"/>
          </a:schemeClr>
        </a:solidFill>
        <a:ln w="19050" cap="flat" cmpd="sng" algn="ctr">
          <a:solidFill>
            <a:schemeClr val="accent2">
              <a:tint val="40000"/>
              <a:alpha val="90000"/>
              <a:hueOff val="1683680"/>
              <a:satOff val="-15558"/>
              <a:lumOff val="-17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488950">
            <a:lnSpc>
              <a:spcPct val="90000"/>
            </a:lnSpc>
            <a:spcBef>
              <a:spcPct val="0"/>
            </a:spcBef>
            <a:spcAft>
              <a:spcPct val="35000"/>
            </a:spcAft>
            <a:buNone/>
          </a:pPr>
          <a:r>
            <a:rPr lang="en-US" sz="1100" b="0" i="0" kern="1200" dirty="0"/>
            <a:t>Update and implement local property maintenance ordinances to align with current health and safety standards.  </a:t>
          </a:r>
          <a:endParaRPr lang="en-US" sz="1100" kern="1200" dirty="0"/>
        </a:p>
      </dsp:txBody>
      <dsp:txXfrm>
        <a:off x="2144196" y="1647509"/>
        <a:ext cx="1946002" cy="1634641"/>
      </dsp:txXfrm>
    </dsp:sp>
    <dsp:sp modelId="{79AD2EEB-FD03-4506-A13A-B0B7D6C96022}">
      <dsp:nvSpPr>
        <dsp:cNvPr id="0" name=""/>
        <dsp:cNvSpPr/>
      </dsp:nvSpPr>
      <dsp:spPr>
        <a:xfrm>
          <a:off x="2708537" y="884676"/>
          <a:ext cx="817320" cy="817320"/>
        </a:xfrm>
        <a:prstGeom prst="ellipse">
          <a:avLst/>
        </a:prstGeom>
        <a:solidFill>
          <a:schemeClr val="accent2">
            <a:hueOff val="1431914"/>
            <a:satOff val="-4110"/>
            <a:lumOff val="-6580"/>
            <a:alphaOff val="0"/>
          </a:schemeClr>
        </a:solidFill>
        <a:ln w="19050" cap="flat" cmpd="sng" algn="ctr">
          <a:solidFill>
            <a:schemeClr val="accent2">
              <a:hueOff val="1431914"/>
              <a:satOff val="-4110"/>
              <a:lumOff val="-65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2</a:t>
          </a:r>
        </a:p>
      </dsp:txBody>
      <dsp:txXfrm>
        <a:off x="2828231" y="1004370"/>
        <a:ext cx="577932" cy="577932"/>
      </dsp:txXfrm>
    </dsp:sp>
    <dsp:sp modelId="{93BA81B9-745B-4811-82BE-4B8BC579B9E5}">
      <dsp:nvSpPr>
        <dsp:cNvPr id="0" name=""/>
        <dsp:cNvSpPr/>
      </dsp:nvSpPr>
      <dsp:spPr>
        <a:xfrm>
          <a:off x="2144196" y="3336567"/>
          <a:ext cx="1946002" cy="72"/>
        </a:xfrm>
        <a:prstGeom prst="rect">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59AAB6-9D10-48C7-8528-E6987B19B9F6}">
      <dsp:nvSpPr>
        <dsp:cNvPr id="0" name=""/>
        <dsp:cNvSpPr/>
      </dsp:nvSpPr>
      <dsp:spPr>
        <a:xfrm>
          <a:off x="4284798" y="612236"/>
          <a:ext cx="1946002" cy="2724403"/>
        </a:xfrm>
        <a:prstGeom prst="rect">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488950">
            <a:lnSpc>
              <a:spcPct val="90000"/>
            </a:lnSpc>
            <a:spcBef>
              <a:spcPct val="0"/>
            </a:spcBef>
            <a:spcAft>
              <a:spcPct val="35000"/>
            </a:spcAft>
            <a:buNone/>
          </a:pPr>
          <a:r>
            <a:rPr lang="en-US" sz="1100" b="0" i="0" kern="1200"/>
            <a:t>Expand and simplify options for the public to report substandard housing conditions and encourage homeowners to seek assistance when issues arise.  </a:t>
          </a:r>
          <a:endParaRPr lang="en-US" sz="1100" kern="1200" dirty="0"/>
        </a:p>
      </dsp:txBody>
      <dsp:txXfrm>
        <a:off x="4284798" y="1647509"/>
        <a:ext cx="1946002" cy="1634641"/>
      </dsp:txXfrm>
    </dsp:sp>
    <dsp:sp modelId="{A5C33AE1-86F4-41F0-B35A-2D08FCD531C7}">
      <dsp:nvSpPr>
        <dsp:cNvPr id="0" name=""/>
        <dsp:cNvSpPr/>
      </dsp:nvSpPr>
      <dsp:spPr>
        <a:xfrm>
          <a:off x="4849139" y="884676"/>
          <a:ext cx="817320" cy="817320"/>
        </a:xfrm>
        <a:prstGeom prst="ellipse">
          <a:avLst/>
        </a:prstGeom>
        <a:solidFill>
          <a:schemeClr val="accent2">
            <a:hueOff val="2863828"/>
            <a:satOff val="-8219"/>
            <a:lumOff val="-13160"/>
            <a:alphaOff val="0"/>
          </a:schemeClr>
        </a:solidFill>
        <a:ln w="19050" cap="flat" cmpd="sng" algn="ctr">
          <a:solidFill>
            <a:schemeClr val="accent2">
              <a:hueOff val="2863828"/>
              <a:satOff val="-8219"/>
              <a:lumOff val="-131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3</a:t>
          </a:r>
        </a:p>
      </dsp:txBody>
      <dsp:txXfrm>
        <a:off x="4968833" y="1004370"/>
        <a:ext cx="577932" cy="577932"/>
      </dsp:txXfrm>
    </dsp:sp>
    <dsp:sp modelId="{3DE7B0BB-4BD2-4AC2-B58A-327CE504AFDA}">
      <dsp:nvSpPr>
        <dsp:cNvPr id="0" name=""/>
        <dsp:cNvSpPr/>
      </dsp:nvSpPr>
      <dsp:spPr>
        <a:xfrm>
          <a:off x="4284798" y="3336567"/>
          <a:ext cx="1946002" cy="72"/>
        </a:xfrm>
        <a:prstGeom prst="rect">
          <a:avLst/>
        </a:prstGeom>
        <a:solidFill>
          <a:schemeClr val="accent2">
            <a:hueOff val="3579786"/>
            <a:satOff val="-10274"/>
            <a:lumOff val="-16449"/>
            <a:alphaOff val="0"/>
          </a:schemeClr>
        </a:solidFill>
        <a:ln w="19050" cap="flat" cmpd="sng" algn="ctr">
          <a:solidFill>
            <a:schemeClr val="accent2">
              <a:hueOff val="3579786"/>
              <a:satOff val="-10274"/>
              <a:lumOff val="-164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5DB0D0-3E8D-4498-978C-7E6174F04196}">
      <dsp:nvSpPr>
        <dsp:cNvPr id="0" name=""/>
        <dsp:cNvSpPr/>
      </dsp:nvSpPr>
      <dsp:spPr>
        <a:xfrm>
          <a:off x="6425401" y="612236"/>
          <a:ext cx="1946002" cy="2724403"/>
        </a:xfrm>
        <a:prstGeom prst="rect">
          <a:avLst/>
        </a:prstGeom>
        <a:solidFill>
          <a:schemeClr val="accent2">
            <a:tint val="40000"/>
            <a:alpha val="90000"/>
            <a:hueOff val="5051039"/>
            <a:satOff val="-46674"/>
            <a:lumOff val="-5261"/>
            <a:alphaOff val="0"/>
          </a:schemeClr>
        </a:solidFill>
        <a:ln w="19050" cap="flat" cmpd="sng" algn="ctr">
          <a:solidFill>
            <a:schemeClr val="accent2">
              <a:tint val="40000"/>
              <a:alpha val="90000"/>
              <a:hueOff val="5051039"/>
              <a:satOff val="-46674"/>
              <a:lumOff val="-52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488950">
            <a:lnSpc>
              <a:spcPct val="90000"/>
            </a:lnSpc>
            <a:spcBef>
              <a:spcPct val="0"/>
            </a:spcBef>
            <a:spcAft>
              <a:spcPct val="35000"/>
            </a:spcAft>
            <a:buNone/>
          </a:pPr>
          <a:r>
            <a:rPr lang="en-US" sz="1100" b="0" i="0" kern="1200"/>
            <a:t>Establish a public registry to track landlords and property managers highlighting those with recurring or unaddressed deficiencies. </a:t>
          </a:r>
          <a:endParaRPr lang="en-US" sz="1100" kern="1200" dirty="0"/>
        </a:p>
      </dsp:txBody>
      <dsp:txXfrm>
        <a:off x="6425401" y="1647509"/>
        <a:ext cx="1946002" cy="1634641"/>
      </dsp:txXfrm>
    </dsp:sp>
    <dsp:sp modelId="{50E8AAEB-AEC1-4890-B27D-1ADC1698A86E}">
      <dsp:nvSpPr>
        <dsp:cNvPr id="0" name=""/>
        <dsp:cNvSpPr/>
      </dsp:nvSpPr>
      <dsp:spPr>
        <a:xfrm>
          <a:off x="6989741" y="884676"/>
          <a:ext cx="817320" cy="817320"/>
        </a:xfrm>
        <a:prstGeom prst="ellipse">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4</a:t>
          </a:r>
        </a:p>
      </dsp:txBody>
      <dsp:txXfrm>
        <a:off x="7109435" y="1004370"/>
        <a:ext cx="577932" cy="577932"/>
      </dsp:txXfrm>
    </dsp:sp>
    <dsp:sp modelId="{809C2687-40CA-452E-A78D-32DF77262135}">
      <dsp:nvSpPr>
        <dsp:cNvPr id="0" name=""/>
        <dsp:cNvSpPr/>
      </dsp:nvSpPr>
      <dsp:spPr>
        <a:xfrm>
          <a:off x="6425401" y="3336567"/>
          <a:ext cx="1946002" cy="72"/>
        </a:xfrm>
        <a:prstGeom prst="rect">
          <a:avLst/>
        </a:prstGeom>
        <a:solidFill>
          <a:schemeClr val="accent2">
            <a:hueOff val="5011700"/>
            <a:satOff val="-14383"/>
            <a:lumOff val="-23029"/>
            <a:alphaOff val="0"/>
          </a:schemeClr>
        </a:solidFill>
        <a:ln w="19050" cap="flat" cmpd="sng" algn="ctr">
          <a:solidFill>
            <a:schemeClr val="accent2">
              <a:hueOff val="5011700"/>
              <a:satOff val="-14383"/>
              <a:lumOff val="-230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FF582B-AD20-4699-BE95-44003E3BB926}">
      <dsp:nvSpPr>
        <dsp:cNvPr id="0" name=""/>
        <dsp:cNvSpPr/>
      </dsp:nvSpPr>
      <dsp:spPr>
        <a:xfrm>
          <a:off x="8566003" y="612236"/>
          <a:ext cx="1946002" cy="2724403"/>
        </a:xfrm>
        <a:prstGeom prst="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488950">
            <a:lnSpc>
              <a:spcPct val="90000"/>
            </a:lnSpc>
            <a:spcBef>
              <a:spcPct val="0"/>
            </a:spcBef>
            <a:spcAft>
              <a:spcPct val="35000"/>
            </a:spcAft>
            <a:buNone/>
          </a:pPr>
          <a:r>
            <a:rPr lang="en-US" sz="1100" b="0" i="0" kern="1200" dirty="0"/>
            <a:t>Increase public understanding of substandard housing, how to recognize unsafe conditions, and the proper channels for reporting. </a:t>
          </a:r>
          <a:endParaRPr lang="en-US" sz="1100" kern="1200" dirty="0"/>
        </a:p>
      </dsp:txBody>
      <dsp:txXfrm>
        <a:off x="8566003" y="1647509"/>
        <a:ext cx="1946002" cy="1634641"/>
      </dsp:txXfrm>
    </dsp:sp>
    <dsp:sp modelId="{362464D7-B607-4475-A74F-415D0D67EB6B}">
      <dsp:nvSpPr>
        <dsp:cNvPr id="0" name=""/>
        <dsp:cNvSpPr/>
      </dsp:nvSpPr>
      <dsp:spPr>
        <a:xfrm>
          <a:off x="9130344" y="884676"/>
          <a:ext cx="817320" cy="817320"/>
        </a:xfrm>
        <a:prstGeom prst="ellipse">
          <a:avLst/>
        </a:prstGeom>
        <a:solidFill>
          <a:schemeClr val="accent2">
            <a:hueOff val="5727657"/>
            <a:satOff val="-16438"/>
            <a:lumOff val="-26319"/>
            <a:alphaOff val="0"/>
          </a:schemeClr>
        </a:solidFill>
        <a:ln w="19050" cap="flat" cmpd="sng" algn="ctr">
          <a:solidFill>
            <a:schemeClr val="accent2">
              <a:hueOff val="5727657"/>
              <a:satOff val="-16438"/>
              <a:lumOff val="-263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5</a:t>
          </a:r>
        </a:p>
      </dsp:txBody>
      <dsp:txXfrm>
        <a:off x="9250038" y="1004370"/>
        <a:ext cx="577932" cy="577932"/>
      </dsp:txXfrm>
    </dsp:sp>
    <dsp:sp modelId="{135180F6-EF36-4D76-9D8B-D7BDF0588C5A}">
      <dsp:nvSpPr>
        <dsp:cNvPr id="0" name=""/>
        <dsp:cNvSpPr/>
      </dsp:nvSpPr>
      <dsp:spPr>
        <a:xfrm>
          <a:off x="8566003" y="3336567"/>
          <a:ext cx="1946002" cy="72"/>
        </a:xfrm>
        <a:prstGeom prst="rect">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8/26/2025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E5FECD-C9FF-49B3-B1FD-6B2D855C4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874815" y="798703"/>
            <a:ext cx="5221185" cy="3072015"/>
          </a:xfrm>
        </p:spPr>
        <p:txBody>
          <a:bodyPr anchor="b">
            <a:normAutofit/>
          </a:bodyPr>
          <a:lstStyle/>
          <a:p>
            <a:r>
              <a:rPr lang="en-US" sz="5100">
                <a:solidFill>
                  <a:srgbClr val="FFFFFF"/>
                </a:solidFill>
              </a:rPr>
              <a:t>Tippecanoe Housing Solutions Coalition </a:t>
            </a:r>
          </a:p>
        </p:txBody>
      </p:sp>
      <p:sp>
        <p:nvSpPr>
          <p:cNvPr id="3" name="Subtitle 2"/>
          <p:cNvSpPr>
            <a:spLocks noGrp="1"/>
          </p:cNvSpPr>
          <p:nvPr>
            <p:ph type="subTitle" idx="1"/>
          </p:nvPr>
        </p:nvSpPr>
        <p:spPr>
          <a:xfrm>
            <a:off x="870148" y="3962792"/>
            <a:ext cx="5221185" cy="2102108"/>
          </a:xfrm>
        </p:spPr>
        <p:txBody>
          <a:bodyPr vert="horz" lIns="91440" tIns="45720" rIns="91440" bIns="45720" rtlCol="0" anchor="t">
            <a:normAutofit/>
          </a:bodyPr>
          <a:lstStyle/>
          <a:p>
            <a:r>
              <a:rPr lang="en-US">
                <a:solidFill>
                  <a:srgbClr val="FFFFFF"/>
                </a:solidFill>
              </a:rPr>
              <a:t>Decreasing Substandard Housing Task Force </a:t>
            </a:r>
          </a:p>
          <a:p>
            <a:r>
              <a:rPr lang="en-US">
                <a:solidFill>
                  <a:srgbClr val="FFFFFF"/>
                </a:solidFill>
              </a:rPr>
              <a:t>September 11, 2025</a:t>
            </a:r>
          </a:p>
        </p:txBody>
      </p:sp>
      <p:sp>
        <p:nvSpPr>
          <p:cNvPr id="11" name="Freeform: Shape 10">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4"/>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logo of a house&#10;&#10;AI-generated content may be incorrect., Picture">
            <a:extLst>
              <a:ext uri="{FF2B5EF4-FFF2-40B4-BE49-F238E27FC236}">
                <a16:creationId xmlns:a16="http://schemas.microsoft.com/office/drawing/2014/main" id="{9CC9C0C6-909D-FAE8-7E89-CA04AA2B0AF9}"/>
              </a:ext>
            </a:extLst>
          </p:cNvPr>
          <p:cNvPicPr>
            <a:picLocks noChangeAspect="1"/>
          </p:cNvPicPr>
          <p:nvPr/>
        </p:nvPicPr>
        <p:blipFill>
          <a:blip r:embed="rId2"/>
          <a:stretch>
            <a:fillRect/>
          </a:stretch>
        </p:blipFill>
        <p:spPr>
          <a:xfrm>
            <a:off x="6651243" y="1591026"/>
            <a:ext cx="4939504" cy="3293000"/>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15" name="Freeform: Shape 14">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4"/>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B2B468C-86E2-05E0-6FB7-81D4D5FA8889}"/>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dirty="0">
                <a:solidFill>
                  <a:schemeClr val="bg1">
                    <a:lumMod val="95000"/>
                    <a:lumOff val="5000"/>
                  </a:schemeClr>
                </a:solidFill>
              </a:rPr>
              <a:t>Next Meeting</a:t>
            </a:r>
            <a:br>
              <a:rPr lang="en-US" sz="5400" dirty="0">
                <a:solidFill>
                  <a:schemeClr val="bg1">
                    <a:lumMod val="95000"/>
                    <a:lumOff val="5000"/>
                  </a:schemeClr>
                </a:solidFill>
              </a:rPr>
            </a:br>
            <a:r>
              <a:rPr lang="en-US" sz="4000" dirty="0">
                <a:solidFill>
                  <a:schemeClr val="bg1">
                    <a:lumMod val="95000"/>
                    <a:lumOff val="5000"/>
                  </a:schemeClr>
                </a:solidFill>
              </a:rPr>
              <a:t>October 9</a:t>
            </a:r>
            <a:r>
              <a:rPr lang="en-US" sz="4000" baseline="30000" dirty="0">
                <a:solidFill>
                  <a:schemeClr val="bg1">
                    <a:lumMod val="95000"/>
                    <a:lumOff val="5000"/>
                  </a:schemeClr>
                </a:solidFill>
              </a:rPr>
              <a:t>th</a:t>
            </a:r>
            <a:r>
              <a:rPr lang="en-US" sz="4000" dirty="0">
                <a:solidFill>
                  <a:schemeClr val="bg1">
                    <a:lumMod val="95000"/>
                    <a:lumOff val="5000"/>
                  </a:schemeClr>
                </a:solidFill>
              </a:rPr>
              <a:t> 1:00 pm </a:t>
            </a:r>
            <a:br>
              <a:rPr lang="en-US" sz="4000" dirty="0">
                <a:solidFill>
                  <a:schemeClr val="bg1">
                    <a:lumMod val="95000"/>
                    <a:lumOff val="5000"/>
                  </a:schemeClr>
                </a:solidFill>
              </a:rPr>
            </a:br>
            <a:r>
              <a:rPr lang="en-US" sz="4000" dirty="0">
                <a:solidFill>
                  <a:schemeClr val="bg1">
                    <a:lumMod val="95000"/>
                    <a:lumOff val="5000"/>
                  </a:schemeClr>
                </a:solidFill>
              </a:rPr>
              <a:t>West Lafayette City Hall  </a:t>
            </a:r>
            <a:endParaRPr lang="en-US" sz="5400" dirty="0">
              <a:solidFill>
                <a:schemeClr val="bg1">
                  <a:lumMod val="95000"/>
                  <a:lumOff val="5000"/>
                </a:schemeClr>
              </a:solidFill>
            </a:endParaRPr>
          </a:p>
        </p:txBody>
      </p:sp>
    </p:spTree>
    <p:extLst>
      <p:ext uri="{BB962C8B-B14F-4D97-AF65-F5344CB8AC3E}">
        <p14:creationId xmlns:p14="http://schemas.microsoft.com/office/powerpoint/2010/main" val="267407445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A672D-57F0-E281-5A12-A72E7211CA66}"/>
              </a:ext>
            </a:extLst>
          </p:cNvPr>
          <p:cNvSpPr>
            <a:spLocks noGrp="1"/>
          </p:cNvSpPr>
          <p:nvPr>
            <p:ph type="title"/>
          </p:nvPr>
        </p:nvSpPr>
        <p:spPr>
          <a:xfrm>
            <a:off x="762001" y="1141710"/>
            <a:ext cx="3234466" cy="5121929"/>
          </a:xfrm>
        </p:spPr>
        <p:txBody>
          <a:bodyPr vert="horz" lIns="91440" tIns="45720" rIns="91440" bIns="45720" rtlCol="0" anchor="t">
            <a:normAutofit fontScale="90000"/>
          </a:bodyPr>
          <a:lstStyle/>
          <a:p>
            <a:r>
              <a:rPr lang="en-US" sz="2000" b="1" i="0" u="none" strike="noStrike" dirty="0">
                <a:solidFill>
                  <a:srgbClr val="000000"/>
                </a:solidFill>
                <a:effectLst/>
                <a:latin typeface="+mn-lt"/>
              </a:rPr>
              <a:t>Substandard Housing: </a:t>
            </a:r>
            <a:r>
              <a:rPr lang="en-US" sz="2000" b="0" i="0" u="none" strike="noStrike" dirty="0">
                <a:solidFill>
                  <a:srgbClr val="000000"/>
                </a:solidFill>
                <a:effectLst/>
                <a:latin typeface="+mn-lt"/>
              </a:rPr>
              <a:t>Refers to any residential structure, unit, or property that, due to its physical condition or deficiencies, presents a current or potential risk to the health, safety, or general welfare of its occupants or the public. Substandard conditions are identified through objective factors—measured against applicable housing or building codes—relating to the structural integrity, essential systems, and functional components of the property. Determinations are not based solely on aesthetic or cosmetic appearance.</a:t>
            </a:r>
            <a:r>
              <a:rPr lang="en-US" sz="2000" b="0" i="0" dirty="0">
                <a:solidFill>
                  <a:srgbClr val="000000"/>
                </a:solidFill>
                <a:effectLst/>
                <a:latin typeface="+mn-lt"/>
              </a:rPr>
              <a:t> </a:t>
            </a:r>
            <a:endParaRPr lang="en-US" sz="2000" dirty="0">
              <a:latin typeface="+mn-lt"/>
            </a:endParaRPr>
          </a:p>
        </p:txBody>
      </p:sp>
      <p:cxnSp>
        <p:nvCxnSpPr>
          <p:cNvPr id="15" name="Straight Connector 14">
            <a:extLst>
              <a:ext uri="{FF2B5EF4-FFF2-40B4-BE49-F238E27FC236}">
                <a16:creationId xmlns:a16="http://schemas.microsoft.com/office/drawing/2014/main" id="{33193FD5-6A49-7562-EA76-F15D42E15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Picture 10" descr="Houses in an area">
            <a:extLst>
              <a:ext uri="{FF2B5EF4-FFF2-40B4-BE49-F238E27FC236}">
                <a16:creationId xmlns:a16="http://schemas.microsoft.com/office/drawing/2014/main" id="{9B0D52AF-F91F-6B05-1F5F-3D0ECEAC9DED}"/>
              </a:ext>
            </a:extLst>
          </p:cNvPr>
          <p:cNvPicPr>
            <a:picLocks noChangeAspect="1"/>
          </p:cNvPicPr>
          <p:nvPr/>
        </p:nvPicPr>
        <p:blipFill>
          <a:blip r:embed="rId2"/>
          <a:srcRect l="9782" r="16480" b="4"/>
          <a:stretch>
            <a:fillRect/>
          </a:stretch>
        </p:blipFill>
        <p:spPr>
          <a:xfrm>
            <a:off x="4615543" y="10"/>
            <a:ext cx="7576458" cy="6857990"/>
          </a:xfrm>
          <a:prstGeom prst="rect">
            <a:avLst/>
          </a:prstGeom>
        </p:spPr>
      </p:pic>
    </p:spTree>
    <p:extLst>
      <p:ext uri="{BB962C8B-B14F-4D97-AF65-F5344CB8AC3E}">
        <p14:creationId xmlns:p14="http://schemas.microsoft.com/office/powerpoint/2010/main" val="4287905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54F411-A568-E0FD-7269-E366151FC340}"/>
              </a:ext>
            </a:extLst>
          </p:cNvPr>
          <p:cNvSpPr>
            <a:spLocks noGrp="1"/>
          </p:cNvSpPr>
          <p:nvPr>
            <p:ph type="title"/>
          </p:nvPr>
        </p:nvSpPr>
        <p:spPr>
          <a:xfrm>
            <a:off x="838200" y="365125"/>
            <a:ext cx="10515600" cy="1325563"/>
          </a:xfrm>
        </p:spPr>
        <p:txBody>
          <a:bodyPr>
            <a:normAutofit/>
          </a:bodyPr>
          <a:lstStyle/>
          <a:p>
            <a:r>
              <a:rPr lang="en-US" sz="5400"/>
              <a:t>Top 5 Priority Solutions </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DA5BB38-2B9F-1063-9921-8EC67989D618}"/>
              </a:ext>
            </a:extLst>
          </p:cNvPr>
          <p:cNvGraphicFramePr>
            <a:graphicFrameLocks noGrp="1"/>
          </p:cNvGraphicFramePr>
          <p:nvPr>
            <p:ph idx="1"/>
            <p:extLst>
              <p:ext uri="{D42A27DB-BD31-4B8C-83A1-F6EECF244321}">
                <p14:modId xmlns:p14="http://schemas.microsoft.com/office/powerpoint/2010/main" val="2111659863"/>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0549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B7A724-59D4-4167-4A71-F62CDA5C605B}"/>
              </a:ext>
            </a:extLst>
          </p:cNvPr>
          <p:cNvSpPr>
            <a:spLocks noGrp="1"/>
          </p:cNvSpPr>
          <p:nvPr>
            <p:ph type="title"/>
          </p:nvPr>
        </p:nvSpPr>
        <p:spPr>
          <a:xfrm>
            <a:off x="686834" y="1153572"/>
            <a:ext cx="3200400" cy="4461163"/>
          </a:xfrm>
        </p:spPr>
        <p:txBody>
          <a:bodyPr>
            <a:normAutofit/>
          </a:bodyPr>
          <a:lstStyle/>
          <a:p>
            <a:r>
              <a:rPr lang="en-US" sz="3700" dirty="0">
                <a:solidFill>
                  <a:srgbClr val="FFFFFF"/>
                </a:solidFill>
              </a:rPr>
              <a:t>Reinforce minimum habitability standards - heating, ventilation, plumbing, and pest control. </a:t>
            </a:r>
          </a:p>
        </p:txBody>
      </p:sp>
      <p:sp>
        <p:nvSpPr>
          <p:cNvPr id="7" name="Arc 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2EFF5B1-C833-8E2D-ACAF-25765E447DE3}"/>
              </a:ext>
            </a:extLst>
          </p:cNvPr>
          <p:cNvSpPr>
            <a:spLocks noGrp="1"/>
          </p:cNvSpPr>
          <p:nvPr>
            <p:ph idx="1"/>
          </p:nvPr>
        </p:nvSpPr>
        <p:spPr>
          <a:xfrm>
            <a:off x="4447308" y="591344"/>
            <a:ext cx="6906491" cy="5585619"/>
          </a:xfrm>
        </p:spPr>
        <p:txBody>
          <a:bodyPr vert="horz" lIns="91440" tIns="45720" rIns="91440" bIns="45720" rtlCol="0" anchor="ctr">
            <a:normAutofit fontScale="92500" lnSpcReduction="20000"/>
          </a:bodyPr>
          <a:lstStyle/>
          <a:p>
            <a:pPr marL="0" indent="0" fontAlgn="base">
              <a:buNone/>
            </a:pPr>
            <a:endParaRPr lang="en-US" dirty="0"/>
          </a:p>
          <a:p>
            <a:pPr fontAlgn="base"/>
            <a:r>
              <a:rPr lang="en-US" dirty="0"/>
              <a:t>Legislative Barriers/Advocacy  </a:t>
            </a:r>
          </a:p>
          <a:p>
            <a:pPr lvl="1" fontAlgn="base"/>
            <a:r>
              <a:rPr lang="en-US" dirty="0"/>
              <a:t>Advocate for changes to the Unsafe Building Law (UBL): </a:t>
            </a:r>
          </a:p>
          <a:p>
            <a:pPr lvl="2" fontAlgn="base"/>
            <a:r>
              <a:rPr lang="en-US" dirty="0"/>
              <a:t>Shorten compliance timelines. </a:t>
            </a:r>
          </a:p>
          <a:p>
            <a:pPr lvl="2" fontAlgn="base"/>
            <a:r>
              <a:rPr lang="en-US" dirty="0"/>
              <a:t>Increase penalties or provide authority for firmer action against non-compliance. </a:t>
            </a:r>
          </a:p>
          <a:p>
            <a:pPr lvl="2" fontAlgn="base"/>
            <a:r>
              <a:rPr lang="en-US" dirty="0"/>
              <a:t>Reduce 90-day gap before next penalty. </a:t>
            </a:r>
          </a:p>
          <a:p>
            <a:pPr lvl="1" fontAlgn="base"/>
            <a:r>
              <a:rPr lang="en-US" dirty="0"/>
              <a:t>Advocate to expand pest control authority to include bed bugs. </a:t>
            </a:r>
          </a:p>
          <a:p>
            <a:pPr fontAlgn="base"/>
            <a:r>
              <a:rPr lang="en-US" dirty="0"/>
              <a:t>Actions: </a:t>
            </a:r>
          </a:p>
          <a:p>
            <a:pPr lvl="1" fontAlgn="base"/>
            <a:r>
              <a:rPr lang="en-US" dirty="0"/>
              <a:t>Create an internal rapid response protocol for emergency cases. </a:t>
            </a:r>
          </a:p>
          <a:p>
            <a:pPr lvl="1" fontAlgn="base"/>
            <a:r>
              <a:rPr lang="en-US" dirty="0"/>
              <a:t>Develop and implement an internal reporting policy to allow for soft referrals of housing concerns by city and county staff, such as police, fire, code enforcement, or other frontline employees. </a:t>
            </a:r>
          </a:p>
          <a:p>
            <a:pPr marL="457200" lvl="1" indent="0" fontAlgn="base">
              <a:buNone/>
            </a:pPr>
            <a:endParaRPr lang="en-US" dirty="0"/>
          </a:p>
          <a:p>
            <a:endParaRPr lang="en-US" dirty="0"/>
          </a:p>
        </p:txBody>
      </p:sp>
    </p:spTree>
    <p:extLst>
      <p:ext uri="{BB962C8B-B14F-4D97-AF65-F5344CB8AC3E}">
        <p14:creationId xmlns:p14="http://schemas.microsoft.com/office/powerpoint/2010/main" val="3382711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8C359A-B544-F92C-3EFB-B8B668A478FF}"/>
              </a:ext>
            </a:extLst>
          </p:cNvPr>
          <p:cNvSpPr>
            <a:spLocks noGrp="1"/>
          </p:cNvSpPr>
          <p:nvPr>
            <p:ph type="title"/>
          </p:nvPr>
        </p:nvSpPr>
        <p:spPr>
          <a:xfrm>
            <a:off x="686834" y="1153572"/>
            <a:ext cx="3200400" cy="4461163"/>
          </a:xfrm>
        </p:spPr>
        <p:txBody>
          <a:bodyPr vert="horz" lIns="91440" tIns="45720" rIns="91440" bIns="45720" rtlCol="0" anchor="ctr">
            <a:noAutofit/>
          </a:bodyPr>
          <a:lstStyle/>
          <a:p>
            <a:r>
              <a:rPr lang="en-US" sz="3200" b="0" i="0" dirty="0">
                <a:solidFill>
                  <a:schemeClr val="bg1"/>
                </a:solidFill>
                <a:effectLst/>
                <a:latin typeface="+mn-lt"/>
              </a:rPr>
              <a:t>Update and implement local property maintenance ordinances to align with current health and safety standards.  </a:t>
            </a:r>
            <a:endParaRPr lang="en-US" sz="3200" dirty="0">
              <a:solidFill>
                <a:schemeClr val="bg1"/>
              </a:solidFill>
              <a:latin typeface="+mn-l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2C1268-5A7C-26C4-CE34-9B660F2FEE57}"/>
              </a:ext>
            </a:extLst>
          </p:cNvPr>
          <p:cNvSpPr>
            <a:spLocks noGrp="1"/>
          </p:cNvSpPr>
          <p:nvPr>
            <p:ph idx="1"/>
          </p:nvPr>
        </p:nvSpPr>
        <p:spPr>
          <a:xfrm>
            <a:off x="4447308" y="1060704"/>
            <a:ext cx="6906491" cy="5116259"/>
          </a:xfrm>
        </p:spPr>
        <p:txBody>
          <a:bodyPr vert="horz" lIns="91440" tIns="45720" rIns="91440" bIns="45720" rtlCol="0" anchor="ctr">
            <a:normAutofit/>
          </a:bodyPr>
          <a:lstStyle/>
          <a:p>
            <a:pPr fontAlgn="base"/>
            <a:r>
              <a:rPr lang="en-US" dirty="0"/>
              <a:t>Actions:  </a:t>
            </a:r>
          </a:p>
          <a:p>
            <a:pPr lvl="1" fontAlgn="base"/>
            <a:r>
              <a:rPr lang="en-US" dirty="0"/>
              <a:t>Short-Term  </a:t>
            </a:r>
          </a:p>
          <a:p>
            <a:pPr lvl="2" fontAlgn="base"/>
            <a:r>
              <a:rPr lang="en-US" dirty="0"/>
              <a:t>City of Lafayette adopting updated 2024 IPMC by January 1, 2026.  </a:t>
            </a:r>
          </a:p>
          <a:p>
            <a:pPr lvl="2" fontAlgn="base"/>
            <a:r>
              <a:rPr lang="en-US" dirty="0"/>
              <a:t>City of West Lafayette 2018 IPMC will review Lafayette’s ordinance to see if adopting standards would have a significant impact.  </a:t>
            </a:r>
          </a:p>
          <a:p>
            <a:pPr lvl="2" fontAlgn="base"/>
            <a:r>
              <a:rPr lang="en-US" dirty="0"/>
              <a:t>City of West Lafayette and Lafayette to meeting with County representation to discuss adopting IPMC.  </a:t>
            </a:r>
          </a:p>
          <a:p>
            <a:pPr lvl="2" fontAlgn="base"/>
            <a:r>
              <a:rPr lang="en-US" dirty="0"/>
              <a:t>Launch landlord education sessions on property maintenance code updates – Q1 next year.  </a:t>
            </a:r>
          </a:p>
          <a:p>
            <a:pPr lvl="1" fontAlgn="base"/>
            <a:r>
              <a:rPr lang="en-US" dirty="0"/>
              <a:t>Long-Term  </a:t>
            </a:r>
          </a:p>
          <a:p>
            <a:pPr lvl="2" fontAlgn="base"/>
            <a:r>
              <a:rPr lang="en-US" dirty="0"/>
              <a:t>Develop cross-jurisdiction agreements for consistent enforcement. </a:t>
            </a:r>
          </a:p>
          <a:p>
            <a:endParaRPr lang="en-US" dirty="0"/>
          </a:p>
        </p:txBody>
      </p:sp>
    </p:spTree>
    <p:extLst>
      <p:ext uri="{BB962C8B-B14F-4D97-AF65-F5344CB8AC3E}">
        <p14:creationId xmlns:p14="http://schemas.microsoft.com/office/powerpoint/2010/main" val="418933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D681B4-1937-A91A-DD67-0E689F40E287}"/>
              </a:ext>
            </a:extLst>
          </p:cNvPr>
          <p:cNvSpPr>
            <a:spLocks noGrp="1"/>
          </p:cNvSpPr>
          <p:nvPr>
            <p:ph type="title"/>
          </p:nvPr>
        </p:nvSpPr>
        <p:spPr>
          <a:xfrm>
            <a:off x="686834" y="1153572"/>
            <a:ext cx="3200400" cy="4461163"/>
          </a:xfrm>
        </p:spPr>
        <p:txBody>
          <a:bodyPr>
            <a:normAutofit fontScale="90000"/>
          </a:bodyPr>
          <a:lstStyle/>
          <a:p>
            <a:r>
              <a:rPr lang="en-US" sz="3200" dirty="0">
                <a:solidFill>
                  <a:srgbClr val="FFFFFF"/>
                </a:solidFill>
              </a:rPr>
              <a:t>Expand and simplify options for the public to report substandard housing conditions and encourage homeowners to seek assistance when issues arise.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5F3B457A-AE96-F5CF-504A-02535C420644}"/>
              </a:ext>
            </a:extLst>
          </p:cNvPr>
          <p:cNvSpPr>
            <a:spLocks noGrp="1"/>
          </p:cNvSpPr>
          <p:nvPr>
            <p:ph idx="1"/>
          </p:nvPr>
        </p:nvSpPr>
        <p:spPr>
          <a:xfrm>
            <a:off x="4447308" y="591344"/>
            <a:ext cx="6906491" cy="5585619"/>
          </a:xfrm>
        </p:spPr>
        <p:txBody>
          <a:bodyPr vert="horz" lIns="91440" tIns="45720" rIns="91440" bIns="45720" rtlCol="0" anchor="ctr">
            <a:normAutofit fontScale="85000" lnSpcReduction="20000"/>
          </a:bodyPr>
          <a:lstStyle/>
          <a:p>
            <a:pPr fontAlgn="base"/>
            <a:r>
              <a:rPr lang="en-US" dirty="0"/>
              <a:t>Streamline reporting through improved accessibility, including enhanced website features. </a:t>
            </a:r>
          </a:p>
          <a:p>
            <a:pPr lvl="1" fontAlgn="base"/>
            <a:r>
              <a:rPr lang="en-US" dirty="0"/>
              <a:t>Create easily accessible rental inspection request forms.  </a:t>
            </a:r>
          </a:p>
          <a:p>
            <a:pPr lvl="1" fontAlgn="base"/>
            <a:r>
              <a:rPr lang="en-US" dirty="0"/>
              <a:t>Improve website usability by adding a clear map of jurisdictions, reporting pathways, and resource connections. </a:t>
            </a:r>
          </a:p>
          <a:p>
            <a:pPr fontAlgn="base"/>
            <a:r>
              <a:rPr lang="en-US" dirty="0"/>
              <a:t>Build partnerships with repair companies, case workers, law enforcement, fire departments, APS, congregational care teams, and community health workers to serve as advocates and reporters. </a:t>
            </a:r>
          </a:p>
          <a:p>
            <a:pPr lvl="1" fontAlgn="base"/>
            <a:r>
              <a:rPr lang="en-US" dirty="0"/>
              <a:t>Develop standardized processes to guide and coordinate partner involvement. </a:t>
            </a:r>
          </a:p>
          <a:p>
            <a:pPr fontAlgn="base"/>
            <a:r>
              <a:rPr lang="en-US" dirty="0"/>
              <a:t>Provide clear, accessible support to tenants and homeowners, including referrals to resources such as the Bauer Resource Guide, Legal Aid, and APS.  </a:t>
            </a:r>
          </a:p>
        </p:txBody>
      </p:sp>
    </p:spTree>
    <p:extLst>
      <p:ext uri="{BB962C8B-B14F-4D97-AF65-F5344CB8AC3E}">
        <p14:creationId xmlns:p14="http://schemas.microsoft.com/office/powerpoint/2010/main" val="2685002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4B8D56-FFCE-4EC9-3B91-E6CE19EAACD7}"/>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156B3D2-0F2E-503E-F639-D1885CD52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B240436-5C75-3942-0BF5-318E087FC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B06D9A-B8C1-1BC3-0CE6-D03210DE4FD5}"/>
              </a:ext>
            </a:extLst>
          </p:cNvPr>
          <p:cNvSpPr>
            <a:spLocks noGrp="1"/>
          </p:cNvSpPr>
          <p:nvPr>
            <p:ph type="title"/>
          </p:nvPr>
        </p:nvSpPr>
        <p:spPr>
          <a:xfrm>
            <a:off x="686834" y="1153572"/>
            <a:ext cx="3200400" cy="4461163"/>
          </a:xfrm>
        </p:spPr>
        <p:txBody>
          <a:bodyPr>
            <a:normAutofit/>
          </a:bodyPr>
          <a:lstStyle/>
          <a:p>
            <a:r>
              <a:rPr lang="en-US" sz="3200" dirty="0">
                <a:solidFill>
                  <a:srgbClr val="FFFFFF"/>
                </a:solidFill>
              </a:rPr>
              <a:t>Establish a public registry to track landlords and property managers highlighting those with recurring or unaddressed deficiencies. </a:t>
            </a:r>
          </a:p>
        </p:txBody>
      </p:sp>
      <p:sp>
        <p:nvSpPr>
          <p:cNvPr id="12" name="Arc 11">
            <a:extLst>
              <a:ext uri="{FF2B5EF4-FFF2-40B4-BE49-F238E27FC236}">
                <a16:creationId xmlns:a16="http://schemas.microsoft.com/office/drawing/2014/main" id="{E69E0A5F-209D-A742-B548-4A17735C1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1C6AE82E-1A9C-BE52-7492-FF497DA0C2F0}"/>
              </a:ext>
            </a:extLst>
          </p:cNvPr>
          <p:cNvSpPr>
            <a:spLocks noGrp="1"/>
          </p:cNvSpPr>
          <p:nvPr>
            <p:ph idx="1"/>
          </p:nvPr>
        </p:nvSpPr>
        <p:spPr>
          <a:xfrm>
            <a:off x="4447308" y="591344"/>
            <a:ext cx="6906491" cy="5585619"/>
          </a:xfrm>
        </p:spPr>
        <p:txBody>
          <a:bodyPr vert="horz" lIns="91440" tIns="45720" rIns="91440" bIns="45720" rtlCol="0" anchor="ctr">
            <a:normAutofit/>
          </a:bodyPr>
          <a:lstStyle/>
          <a:p>
            <a:pPr fontAlgn="base"/>
            <a:r>
              <a:rPr lang="en-US" dirty="0"/>
              <a:t>What information is valuable?  </a:t>
            </a:r>
          </a:p>
          <a:p>
            <a:pPr fontAlgn="base"/>
            <a:r>
              <a:rPr lang="en-US" dirty="0"/>
              <a:t>Short-Term  </a:t>
            </a:r>
          </a:p>
          <a:p>
            <a:pPr lvl="1" fontAlgn="base"/>
            <a:r>
              <a:rPr lang="en-US" dirty="0"/>
              <a:t>Publish annual data on complaints, inspections, and enforcement actions. </a:t>
            </a:r>
          </a:p>
          <a:p>
            <a:pPr fontAlgn="base"/>
            <a:r>
              <a:rPr lang="en-US" dirty="0"/>
              <a:t>Long-Term  </a:t>
            </a:r>
          </a:p>
          <a:p>
            <a:pPr lvl="1" fontAlgn="base"/>
            <a:r>
              <a:rPr lang="en-US" dirty="0"/>
              <a:t>Create a certification or public registry for landlords and property managers. </a:t>
            </a:r>
          </a:p>
        </p:txBody>
      </p:sp>
    </p:spTree>
    <p:extLst>
      <p:ext uri="{BB962C8B-B14F-4D97-AF65-F5344CB8AC3E}">
        <p14:creationId xmlns:p14="http://schemas.microsoft.com/office/powerpoint/2010/main" val="3562456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5E26AF-622F-1035-0070-8C7042162652}"/>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B1ED522-C7E8-BF12-7742-A9489376A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DA2A36B-4EB4-F2AC-F3BD-EF0B0ABAE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E60FD7-478F-7297-7F36-41991D56A9EA}"/>
              </a:ext>
            </a:extLst>
          </p:cNvPr>
          <p:cNvSpPr>
            <a:spLocks noGrp="1"/>
          </p:cNvSpPr>
          <p:nvPr>
            <p:ph type="title"/>
          </p:nvPr>
        </p:nvSpPr>
        <p:spPr>
          <a:xfrm>
            <a:off x="686834" y="1153572"/>
            <a:ext cx="3200400" cy="4461163"/>
          </a:xfrm>
        </p:spPr>
        <p:txBody>
          <a:bodyPr>
            <a:normAutofit/>
          </a:bodyPr>
          <a:lstStyle/>
          <a:p>
            <a:r>
              <a:rPr lang="en-US" sz="2800" dirty="0">
                <a:solidFill>
                  <a:srgbClr val="FFFFFF"/>
                </a:solidFill>
              </a:rPr>
              <a:t>Increase public understanding of substandard housing, how to recognize unsafe conditions, and the proper channels for reporting. </a:t>
            </a:r>
          </a:p>
        </p:txBody>
      </p:sp>
      <p:sp>
        <p:nvSpPr>
          <p:cNvPr id="12" name="Arc 11">
            <a:extLst>
              <a:ext uri="{FF2B5EF4-FFF2-40B4-BE49-F238E27FC236}">
                <a16:creationId xmlns:a16="http://schemas.microsoft.com/office/drawing/2014/main" id="{1A5FC32D-27A9-453A-230B-E589B962AF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A497241E-7F4F-1002-F92F-EDFDDC0430CC}"/>
              </a:ext>
            </a:extLst>
          </p:cNvPr>
          <p:cNvSpPr>
            <a:spLocks noGrp="1"/>
          </p:cNvSpPr>
          <p:nvPr>
            <p:ph idx="1"/>
          </p:nvPr>
        </p:nvSpPr>
        <p:spPr>
          <a:xfrm>
            <a:off x="4447308" y="621792"/>
            <a:ext cx="6906491" cy="5917120"/>
          </a:xfrm>
        </p:spPr>
        <p:txBody>
          <a:bodyPr vert="horz" lIns="91440" tIns="45720" rIns="91440" bIns="45720" rtlCol="0" anchor="ctr">
            <a:normAutofit fontScale="92500" lnSpcReduction="10000"/>
          </a:bodyPr>
          <a:lstStyle/>
          <a:p>
            <a:pPr fontAlgn="base"/>
            <a:r>
              <a:rPr lang="en-US" dirty="0"/>
              <a:t>Actions: </a:t>
            </a:r>
          </a:p>
          <a:p>
            <a:pPr lvl="1" fontAlgn="base"/>
            <a:r>
              <a:rPr lang="en-US" dirty="0"/>
              <a:t>Develop a comprehensive awareness campaign: </a:t>
            </a:r>
          </a:p>
          <a:p>
            <a:pPr lvl="2" fontAlgn="base"/>
            <a:r>
              <a:rPr lang="en-US" dirty="0"/>
              <a:t>Provide clear guidance on the differences between unsafe and unfit housing, including when and how to report each. </a:t>
            </a:r>
          </a:p>
          <a:p>
            <a:pPr lvl="2" fontAlgn="base"/>
            <a:r>
              <a:rPr lang="en-US" dirty="0"/>
              <a:t>Include accessible materials such as videos, flyers, and community events. </a:t>
            </a:r>
          </a:p>
          <a:p>
            <a:pPr lvl="2" fontAlgn="base"/>
            <a:r>
              <a:rPr lang="en-US" dirty="0"/>
              <a:t>Ensure outreach reaches the right audience at the right time, leveraging community partners for effective distribution. </a:t>
            </a:r>
          </a:p>
          <a:p>
            <a:pPr lvl="1" fontAlgn="base"/>
            <a:r>
              <a:rPr lang="en-US" dirty="0"/>
              <a:t>Targeted outreach campaigns: </a:t>
            </a:r>
          </a:p>
          <a:p>
            <a:pPr lvl="2" fontAlgn="base"/>
            <a:r>
              <a:rPr lang="en-US" dirty="0"/>
              <a:t>Advocacy Lane: Equip social workers, service providers, and community partners with information, tools, and protocols for identifying and reporting issues. </a:t>
            </a:r>
          </a:p>
          <a:p>
            <a:pPr lvl="2" fontAlgn="base"/>
            <a:r>
              <a:rPr lang="en-US" dirty="0"/>
              <a:t>Tenant Campaign: Teach renters to identify unsafe conditions and access reporting tools, emphasizing tenant rights and responsibilities. </a:t>
            </a:r>
          </a:p>
          <a:p>
            <a:pPr lvl="3" fontAlgn="base"/>
            <a:r>
              <a:rPr lang="en-US" dirty="0"/>
              <a:t>Educate tenants and homeowners on what it means to be a good tenant and a responsible member of the community. </a:t>
            </a:r>
          </a:p>
          <a:p>
            <a:endParaRPr lang="en-US" dirty="0"/>
          </a:p>
        </p:txBody>
      </p:sp>
    </p:spTree>
    <p:extLst>
      <p:ext uri="{BB962C8B-B14F-4D97-AF65-F5344CB8AC3E}">
        <p14:creationId xmlns:p14="http://schemas.microsoft.com/office/powerpoint/2010/main" val="3204847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White arrows painted on the asphalt">
            <a:extLst>
              <a:ext uri="{FF2B5EF4-FFF2-40B4-BE49-F238E27FC236}">
                <a16:creationId xmlns:a16="http://schemas.microsoft.com/office/drawing/2014/main" id="{9EC44B8C-DF0C-24FF-D50E-9952AE0A3FD8}"/>
              </a:ext>
            </a:extLst>
          </p:cNvPr>
          <p:cNvPicPr>
            <a:picLocks noChangeAspect="1"/>
          </p:cNvPicPr>
          <p:nvPr/>
        </p:nvPicPr>
        <p:blipFill>
          <a:blip r:embed="rId2">
            <a:alphaModFix/>
          </a:blip>
          <a:srcRect r="-2" b="15230"/>
          <a:stretch>
            <a:fillRect/>
          </a:stretch>
        </p:blipFill>
        <p:spPr>
          <a:xfrm>
            <a:off x="9609" y="10"/>
            <a:ext cx="12191979" cy="6857990"/>
          </a:xfrm>
          <a:prstGeom prst="rect">
            <a:avLst/>
          </a:prstGeom>
        </p:spPr>
      </p:pic>
      <p:sp>
        <p:nvSpPr>
          <p:cNvPr id="8" name="Rectangle 7">
            <a:extLst>
              <a:ext uri="{FF2B5EF4-FFF2-40B4-BE49-F238E27FC236}">
                <a16:creationId xmlns:a16="http://schemas.microsoft.com/office/drawing/2014/main" id="{EB0222B5-B739-82A9-5CCC-C5585AE12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44663" y="-4344657"/>
            <a:ext cx="3512260" cy="12201589"/>
          </a:xfrm>
          <a:prstGeom prst="rect">
            <a:avLst/>
          </a:prstGeom>
          <a:gradFill flip="none" rotWithShape="1">
            <a:gsLst>
              <a:gs pos="10000">
                <a:srgbClr val="000000">
                  <a:alpha val="0"/>
                </a:srgbClr>
              </a:gs>
              <a:gs pos="66000">
                <a:srgbClr val="000000">
                  <a:alpha val="46000"/>
                </a:srgbClr>
              </a:gs>
              <a:gs pos="100000">
                <a:srgbClr val="000000">
                  <a:alpha val="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4D52D8-AB77-8E89-02B6-8BA02116F036}"/>
              </a:ext>
            </a:extLst>
          </p:cNvPr>
          <p:cNvSpPr>
            <a:spLocks noGrp="1"/>
          </p:cNvSpPr>
          <p:nvPr>
            <p:ph type="title"/>
          </p:nvPr>
        </p:nvSpPr>
        <p:spPr>
          <a:xfrm>
            <a:off x="761999" y="1137434"/>
            <a:ext cx="8407879" cy="3124014"/>
          </a:xfrm>
        </p:spPr>
        <p:txBody>
          <a:bodyPr vert="horz" lIns="91440" tIns="45720" rIns="91440" bIns="45720" rtlCol="0" anchor="t">
            <a:normAutofit/>
          </a:bodyPr>
          <a:lstStyle/>
          <a:p>
            <a:r>
              <a:rPr lang="en-US" sz="4000" dirty="0">
                <a:solidFill>
                  <a:schemeClr val="bg1"/>
                </a:solidFill>
              </a:rPr>
              <a:t>Review Next Steps: </a:t>
            </a:r>
            <a:r>
              <a:rPr lang="en-US" sz="4000" dirty="0"/>
              <a:t> </a:t>
            </a:r>
            <a:br>
              <a:rPr lang="en-US" sz="4000" dirty="0"/>
            </a:br>
            <a:r>
              <a:rPr lang="en-US" sz="4000" dirty="0">
                <a:solidFill>
                  <a:schemeClr val="bg1"/>
                </a:solidFill>
              </a:rPr>
              <a:t>- Drivers </a:t>
            </a:r>
            <a:br>
              <a:rPr lang="en-US" sz="4000" dirty="0">
                <a:solidFill>
                  <a:schemeClr val="bg1"/>
                </a:solidFill>
              </a:rPr>
            </a:br>
            <a:r>
              <a:rPr lang="en-US" sz="4000" dirty="0">
                <a:solidFill>
                  <a:schemeClr val="bg1"/>
                </a:solidFill>
              </a:rPr>
              <a:t>- Actionable steps prior to next meeting </a:t>
            </a:r>
            <a:br>
              <a:rPr lang="en-US" sz="4000" dirty="0">
                <a:solidFill>
                  <a:schemeClr val="bg1"/>
                </a:solidFill>
              </a:rPr>
            </a:br>
            <a:endParaRPr lang="en-US" sz="4000" dirty="0">
              <a:solidFill>
                <a:schemeClr val="bg1"/>
              </a:solidFill>
            </a:endParaRPr>
          </a:p>
        </p:txBody>
      </p:sp>
      <p:sp>
        <p:nvSpPr>
          <p:cNvPr id="10" name="Rectangle 9">
            <a:extLst>
              <a:ext uri="{FF2B5EF4-FFF2-40B4-BE49-F238E27FC236}">
                <a16:creationId xmlns:a16="http://schemas.microsoft.com/office/drawing/2014/main" id="{5BE23E75-E7E9-4D9F-6D25-5512363F8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78570" y="-449383"/>
            <a:ext cx="2425271" cy="12201588"/>
          </a:xfrm>
          <a:prstGeom prst="rect">
            <a:avLst/>
          </a:prstGeom>
          <a:gradFill flip="none" rotWithShape="1">
            <a:gsLst>
              <a:gs pos="10000">
                <a:srgbClr val="000000">
                  <a:alpha val="0"/>
                </a:srgbClr>
              </a:gs>
              <a:gs pos="66000">
                <a:srgbClr val="000000">
                  <a:alpha val="35000"/>
                </a:srgbClr>
              </a:gs>
              <a:gs pos="100000">
                <a:srgbClr val="000000">
                  <a:alpha val="4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1B115DB-65EB-3FC3-7284-CFDF4ADC60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6427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015627C99325A488D12BDDCF3EF4EF3" ma:contentTypeVersion="18" ma:contentTypeDescription="Create a new document." ma:contentTypeScope="" ma:versionID="53903d0dc230518b9f3c9909cfb3f016">
  <xsd:schema xmlns:xsd="http://www.w3.org/2001/XMLSchema" xmlns:xs="http://www.w3.org/2001/XMLSchema" xmlns:p="http://schemas.microsoft.com/office/2006/metadata/properties" xmlns:ns1="http://schemas.microsoft.com/sharepoint/v3" xmlns:ns2="8071d07d-a7d3-405b-8a74-947e940120b5" xmlns:ns3="9e75bd16-9834-46c7-bcc5-f231f0f11427" targetNamespace="http://schemas.microsoft.com/office/2006/metadata/properties" ma:root="true" ma:fieldsID="edfd7d3ad59f0e522ea169d992b6bc09" ns1:_="" ns2:_="" ns3:_="">
    <xsd:import namespace="http://schemas.microsoft.com/sharepoint/v3"/>
    <xsd:import namespace="8071d07d-a7d3-405b-8a74-947e940120b5"/>
    <xsd:import namespace="9e75bd16-9834-46c7-bcc5-f231f0f1142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Location"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71d07d-a7d3-405b-8a74-947e94012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fb7f273-9cbe-4286-a975-0da3cefcf5c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75bd16-9834-46c7-bcc5-f231f0f1142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98d9c2b0-5421-4dce-b11f-d988ef9d6428}" ma:internalName="TaxCatchAll" ma:showField="CatchAllData" ma:web="9e75bd16-9834-46c7-bcc5-f231f0f114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9e75bd16-9834-46c7-bcc5-f231f0f11427" xsi:nil="true"/>
    <_ip_UnifiedCompliancePolicyProperties xmlns="http://schemas.microsoft.com/sharepoint/v3" xsi:nil="true"/>
    <lcf76f155ced4ddcb4097134ff3c332f xmlns="8071d07d-a7d3-405b-8a74-947e940120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45042EC-1309-4FF7-927A-2E77FFDF3D11}">
  <ds:schemaRefs>
    <ds:schemaRef ds:uri="http://schemas.microsoft.com/sharepoint/v3/contenttype/forms"/>
  </ds:schemaRefs>
</ds:datastoreItem>
</file>

<file path=customXml/itemProps2.xml><?xml version="1.0" encoding="utf-8"?>
<ds:datastoreItem xmlns:ds="http://schemas.openxmlformats.org/officeDocument/2006/customXml" ds:itemID="{B6DB67D3-82C6-494E-9243-BFAB45F4D262}">
  <ds:schemaRefs>
    <ds:schemaRef ds:uri="8071d07d-a7d3-405b-8a74-947e940120b5"/>
    <ds:schemaRef ds:uri="9e75bd16-9834-46c7-bcc5-f231f0f114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D487F3A-E7CC-416A-9B39-50D07F917C4D}">
  <ds:schemaRefs>
    <ds:schemaRef ds:uri="8071d07d-a7d3-405b-8a74-947e940120b5"/>
    <ds:schemaRef ds:uri="9e75bd16-9834-46c7-bcc5-f231f0f11427"/>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752</Words>
  <Application>Microsoft Office PowerPoint</Application>
  <PresentationFormat>Widescreen</PresentationFormat>
  <Paragraphs>55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Aptos Display</vt:lpstr>
      <vt:lpstr>Arial</vt:lpstr>
      <vt:lpstr>office theme</vt:lpstr>
      <vt:lpstr>Tippecanoe Housing Solutions Coalition </vt:lpstr>
      <vt:lpstr>Substandard Housing: Refers to any residential structure, unit, or property that, due to its physical condition or deficiencies, presents a current or potential risk to the health, safety, or general welfare of its occupants or the public. Substandard conditions are identified through objective factors—measured against applicable housing or building codes—relating to the structural integrity, essential systems, and functional components of the property. Determinations are not based solely on aesthetic or cosmetic appearance. </vt:lpstr>
      <vt:lpstr>Top 5 Priority Solutions </vt:lpstr>
      <vt:lpstr>Reinforce minimum habitability standards - heating, ventilation, plumbing, and pest control. </vt:lpstr>
      <vt:lpstr>Update and implement local property maintenance ordinances to align with current health and safety standards.  </vt:lpstr>
      <vt:lpstr>Expand and simplify options for the public to report substandard housing conditions and encourage homeowners to seek assistance when issues arise. </vt:lpstr>
      <vt:lpstr>Establish a public registry to track landlords and property managers highlighting those with recurring or unaddressed deficiencies. </vt:lpstr>
      <vt:lpstr>Increase public understanding of substandard housing, how to recognize unsafe conditions, and the proper channels for reporting. </vt:lpstr>
      <vt:lpstr>Review Next Steps:   - Drivers  - Actionable steps prior to next meeting  </vt:lpstr>
      <vt:lpstr>Next Meeting October 9th 1:00 pm  West Lafayette City Hall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Kara Boyles</cp:lastModifiedBy>
  <cp:revision>1</cp:revision>
  <dcterms:created xsi:type="dcterms:W3CDTF">2025-07-03T19:45:47Z</dcterms:created>
  <dcterms:modified xsi:type="dcterms:W3CDTF">2025-08-26T15:54:52Z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0x010100F015627C99325A488D12BDDCF3EF4EF3</vt:lpwstr>
  </property>
  <property fmtid="{D5CDD505-2E9C-101B-9397-08002B2CF9AE}" pid="3" name="MediaServiceImageTags">
    <vt:lpwstr/>
  </property>
</Properties>
</file>